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rial Black" panose="020B0604020202020204" pitchFamily="34" charset="0"/>
      <p:regular r:id="rId33"/>
      <p:bold r:id="rId34"/>
    </p:embeddedFont>
    <p:embeddedFont>
      <p:font typeface="Calibri" panose="020F0502020204030204" pitchFamily="34" charset="0"/>
      <p:regular r:id="rId35"/>
      <p:bold r:id="rId36"/>
      <p:italic r:id="rId37"/>
      <p:boldItalic r:id="rId38"/>
    </p:embeddedFont>
    <p:embeddedFont>
      <p:font typeface="Muli" pitchFamily="2" charset="77"/>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63"/>
  </p:normalViewPr>
  <p:slideViewPr>
    <p:cSldViewPr snapToGrid="0" snapToObjects="1">
      <p:cViewPr varScale="1">
        <p:scale>
          <a:sx n="150" d="100"/>
          <a:sy n="150" d="100"/>
        </p:scale>
        <p:origin x="2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financeformulas.net/Total-Stock-Return.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741b567c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5741b567c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741b567c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5741b567c7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741b567c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741b567c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741b567c7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741b567c7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order=(1, 1, 1) seasonal_order=(0, 1, 1, 12); AIC=1755.597, BIC=1781.479, Fit time=10.635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0) seasonal_order=(0, 1, 0, 12); AIC=2590.232, BIC=2600.585, Fit time=0.755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order=(1, 1, 0) seasonal_order=(1, 1, 0, 12); AIC=2212.685, BIC=2233.390, Fit time=3.367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1) seasonal_order=(0, 1, 1, 12); AIC=1753.477, BIC=1774.182, Fit time=8.552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1) seasonal_order=(1, 1, 1, 12); AIC=1755.417, BIC=1781.298, Fit time=10.723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1) seasonal_order=(0, 1, 0, 12); AIC=2591.909, BIC=2607.438, Fit time=0.733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1) seasonal_order=(0, 1, 2, 12); AIC=1755.418, BIC=1781.299, Fit time=35.877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1) seasonal_order=(1, 1, 2, 12); AIC=1757.119, BIC=1788.176, Fit time=47.112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0) seasonal_order=(0, 1, 1, 12); AIC=1752.079, BIC=1767.608, Fit time=14.162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0) seasonal_order=(1, 1, 1, 12); AIC=1754.013, BIC=1774.718, Fit time=15.726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0) seasonal_order=(0, 1, 2, 12); AIC=1754.015, BIC=1774.720, Fit time=41.746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r>
              <a:rPr lang="en" sz="1050">
                <a:solidFill>
                  <a:schemeClr val="dk1"/>
                </a:solidFill>
                <a:highlight>
                  <a:srgbClr val="FFFFFF"/>
                </a:highlight>
              </a:rPr>
              <a:t>Fit ARIMA: order=(0, 1, 0) seasonal_order=(1, 1, 2, 12); AIC=1755.688, BIC=1781.569, Fit time=46.358 seconds</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Fit ARIMA: order=(1, 1, 0) seasonal_order=(0, 1, 1, 12); AIC=1753.472, BIC=1774.177, Fit time=37.054 seconds</a:t>
            </a:r>
            <a:endParaRPr sz="1050">
              <a:solidFill>
                <a:schemeClr val="dk1"/>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sz="1050">
              <a:solidFill>
                <a:schemeClr val="dk1"/>
              </a:solidFill>
              <a:highlight>
                <a:srgbClr val="FFFFFF"/>
              </a:highlight>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741b567c7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5741b567c7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741b567c7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5741b567c7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50">
                <a:solidFill>
                  <a:srgbClr val="555555"/>
                </a:solidFill>
                <a:highlight>
                  <a:srgbClr val="FFFFFF"/>
                </a:highlight>
              </a:rPr>
              <a:t>95% confidence interval suggests that there is a high likelihood that the real observation will be within the range.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74790b0d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574790b0d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Muli"/>
              <a:buAutoNum type="arabicPeriod"/>
            </a:pPr>
            <a:r>
              <a:rPr lang="en" sz="1400">
                <a:solidFill>
                  <a:schemeClr val="dk1"/>
                </a:solidFill>
                <a:latin typeface="Muli"/>
                <a:ea typeface="Muli"/>
                <a:cs typeface="Muli"/>
                <a:sym typeface="Muli"/>
              </a:rPr>
              <a:t>but in order to be able to build a story and remember it, we need our models to be able to understand and remember the context behind the sequences</a:t>
            </a:r>
            <a:endParaRPr sz="1400">
              <a:solidFill>
                <a:schemeClr val="dk1"/>
              </a:solidFill>
              <a:latin typeface="Muli"/>
              <a:ea typeface="Muli"/>
              <a:cs typeface="Muli"/>
              <a:sym typeface="Muli"/>
            </a:endParaRPr>
          </a:p>
          <a:p>
            <a:pPr marL="457200" lvl="0" indent="-317500" algn="l" rtl="0">
              <a:spcBef>
                <a:spcPts val="0"/>
              </a:spcBef>
              <a:spcAft>
                <a:spcPts val="0"/>
              </a:spcAft>
              <a:buClr>
                <a:schemeClr val="dk1"/>
              </a:buClr>
              <a:buSzPts val="1400"/>
              <a:buFont typeface="Muli"/>
              <a:buAutoNum type="arabicPeriod"/>
            </a:pPr>
            <a:r>
              <a:rPr lang="en" sz="1400">
                <a:solidFill>
                  <a:schemeClr val="dk1"/>
                </a:solidFill>
                <a:latin typeface="Muli"/>
                <a:ea typeface="Muli"/>
                <a:cs typeface="Muli"/>
                <a:sym typeface="Muli"/>
              </a:rPr>
              <a:t>short term dependency</a:t>
            </a:r>
            <a:endParaRPr sz="1400">
              <a:solidFill>
                <a:schemeClr val="dk1"/>
              </a:solidFill>
              <a:latin typeface="Muli"/>
              <a:ea typeface="Muli"/>
              <a:cs typeface="Muli"/>
              <a:sym typeface="Muli"/>
            </a:endParaRPr>
          </a:p>
          <a:p>
            <a:pPr marL="457200" lvl="0" indent="-317500" algn="l" rtl="0">
              <a:spcBef>
                <a:spcPts val="0"/>
              </a:spcBef>
              <a:spcAft>
                <a:spcPts val="0"/>
              </a:spcAft>
              <a:buClr>
                <a:schemeClr val="dk1"/>
              </a:buClr>
              <a:buSzPts val="1400"/>
              <a:buFont typeface="Muli"/>
              <a:buAutoNum type="arabicPeriod"/>
            </a:pPr>
            <a:r>
              <a:rPr lang="en" sz="1400">
                <a:solidFill>
                  <a:schemeClr val="dk1"/>
                </a:solidFill>
                <a:latin typeface="Muli"/>
                <a:ea typeface="Muli"/>
                <a:cs typeface="Muli"/>
                <a:sym typeface="Muli"/>
              </a:rPr>
              <a:t>Something that was said long before, cannot be recalled when making predictions in the present.</a:t>
            </a:r>
            <a:endParaRPr sz="1400">
              <a:solidFill>
                <a:schemeClr val="dk1"/>
              </a:solidFill>
              <a:latin typeface="Muli"/>
              <a:ea typeface="Muli"/>
              <a:cs typeface="Muli"/>
              <a:sym typeface="Muli"/>
            </a:endParaRPr>
          </a:p>
          <a:p>
            <a:pPr marL="457200" lvl="0" indent="0" algn="l" rtl="0">
              <a:spcBef>
                <a:spcPts val="0"/>
              </a:spcBef>
              <a:spcAft>
                <a:spcPts val="0"/>
              </a:spcAft>
              <a:buNone/>
            </a:pPr>
            <a:endParaRPr sz="1400">
              <a:solidFill>
                <a:schemeClr val="dk1"/>
              </a:solidFill>
              <a:latin typeface="Muli"/>
              <a:ea typeface="Muli"/>
              <a:cs typeface="Muli"/>
              <a:sym typeface="Mul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741b567c7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5741b567c7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50">
                <a:solidFill>
                  <a:srgbClr val="595858"/>
                </a:solidFill>
                <a:highlight>
                  <a:srgbClr val="FFFFFF"/>
                </a:highlight>
                <a:latin typeface="Roboto"/>
                <a:ea typeface="Roboto"/>
                <a:cs typeface="Roboto"/>
                <a:sym typeface="Roboto"/>
              </a:rPr>
              <a:t>Long short Term Memory networks</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Muli"/>
                <a:ea typeface="Muli"/>
                <a:cs typeface="Muli"/>
                <a:sym typeface="Muli"/>
              </a:rPr>
              <a:t>store past information that is important, and forget the information that is not</a:t>
            </a:r>
            <a:endParaRPr sz="1000">
              <a:solidFill>
                <a:schemeClr val="dk1"/>
              </a:solidFill>
              <a:latin typeface="Muli"/>
              <a:ea typeface="Muli"/>
              <a:cs typeface="Muli"/>
              <a:sym typeface="Muli"/>
            </a:endParaRPr>
          </a:p>
          <a:p>
            <a:pPr marL="0" lvl="0" indent="0" algn="l" rtl="0">
              <a:lnSpc>
                <a:spcPct val="100000"/>
              </a:lnSpc>
              <a:spcBef>
                <a:spcPts val="0"/>
              </a:spcBef>
              <a:spcAft>
                <a:spcPts val="0"/>
              </a:spcAft>
              <a:buSzPts val="1400"/>
              <a:buNone/>
            </a:pPr>
            <a:endParaRPr sz="1150">
              <a:solidFill>
                <a:srgbClr val="595858"/>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sz="1150">
                <a:solidFill>
                  <a:srgbClr val="595858"/>
                </a:solidFill>
                <a:highlight>
                  <a:srgbClr val="FFFFFF"/>
                </a:highlight>
                <a:latin typeface="Roboto"/>
                <a:ea typeface="Roboto"/>
                <a:cs typeface="Roboto"/>
                <a:sym typeface="Roboto"/>
              </a:rPr>
              <a:t>With LSTMs, the information flows through a mechanism known as </a:t>
            </a:r>
            <a:r>
              <a:rPr lang="en" sz="1150" b="1">
                <a:solidFill>
                  <a:srgbClr val="595858"/>
                </a:solidFill>
                <a:highlight>
                  <a:srgbClr val="FFFFFF"/>
                </a:highlight>
                <a:latin typeface="Roboto"/>
                <a:ea typeface="Roboto"/>
                <a:cs typeface="Roboto"/>
                <a:sym typeface="Roboto"/>
              </a:rPr>
              <a:t>cell states</a:t>
            </a:r>
            <a:r>
              <a:rPr lang="en" sz="1150">
                <a:solidFill>
                  <a:srgbClr val="595858"/>
                </a:solidFill>
                <a:highlight>
                  <a:srgbClr val="FFFFFF"/>
                </a:highlight>
                <a:latin typeface="Roboto"/>
                <a:ea typeface="Roboto"/>
                <a:cs typeface="Roboto"/>
                <a:sym typeface="Roboto"/>
              </a:rPr>
              <a:t>. This way, LSTMs can selectively remember or forget things. The information at a particular cell state has </a:t>
            </a:r>
            <a:r>
              <a:rPr lang="en" sz="1150" b="1">
                <a:solidFill>
                  <a:srgbClr val="595858"/>
                </a:solidFill>
                <a:highlight>
                  <a:srgbClr val="FFFFFF"/>
                </a:highlight>
                <a:latin typeface="Roboto"/>
                <a:ea typeface="Roboto"/>
                <a:cs typeface="Roboto"/>
                <a:sym typeface="Roboto"/>
              </a:rPr>
              <a:t>three different dependencies.</a:t>
            </a:r>
            <a:endParaRPr sz="1150" b="1">
              <a:solidFill>
                <a:srgbClr val="595858"/>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sz="1150">
                <a:solidFill>
                  <a:srgbClr val="595858"/>
                </a:solidFill>
                <a:highlight>
                  <a:srgbClr val="FFFFFF"/>
                </a:highlight>
                <a:latin typeface="Roboto"/>
                <a:ea typeface="Roboto"/>
                <a:cs typeface="Roboto"/>
                <a:sym typeface="Roboto"/>
              </a:rPr>
              <a:t>property of selectively remembering patterns for long durations of time. </a:t>
            </a:r>
            <a:endParaRPr sz="1150">
              <a:solidFill>
                <a:srgbClr val="595858"/>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 sz="1150">
                <a:solidFill>
                  <a:srgbClr val="595858"/>
                </a:solidFill>
                <a:highlight>
                  <a:srgbClr val="FFFFFF"/>
                </a:highlight>
                <a:latin typeface="Roboto"/>
                <a:ea typeface="Roboto"/>
                <a:cs typeface="Roboto"/>
                <a:sym typeface="Roboto"/>
              </a:rPr>
              <a:t>conventional feed-forward neural networks, all test cases are considered to be independent. there is no consideration for the stock prices on the previous days.</a:t>
            </a:r>
            <a:endParaRPr sz="1150">
              <a:solidFill>
                <a:srgbClr val="595858"/>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74790b0d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574790b0d0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Import libraries and dataset, and pick 1 firm</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Split into dataset_train and dataset_test</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Feature scaling</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Data structure with 60 timesteps and 1 output</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Reshaping Keras (batchsize, time step, input-dimention)</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Importing the Keras libraries and packages</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Initialising the RNN</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Adding the 1st to 4th LSTM layer and some Dropout regularisation</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Adding the output layer</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Compiling the RNN</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Fitting the RNN to the Training set</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Getting the real stock price of 2017</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Getting the predicted stock price of 2017</a:t>
            </a:r>
            <a:endParaRPr sz="1200">
              <a:solidFill>
                <a:schemeClr val="dk1"/>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Visualising the results</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741b567c7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5741b567c7_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74790b0d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574790b0d0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741b567c7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5741b567c7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R-squared - not suitable for lstm</a:t>
            </a:r>
            <a:endParaRPr sz="1200">
              <a:solidFill>
                <a:schemeClr val="dk1"/>
              </a:solidFill>
              <a:latin typeface="Muli"/>
              <a:ea typeface="Muli"/>
              <a:cs typeface="Muli"/>
              <a:sym typeface="Muli"/>
            </a:endParaRPr>
          </a:p>
          <a:p>
            <a:pPr marL="457200" lvl="0" indent="-304800" algn="l" rtl="0">
              <a:lnSpc>
                <a:spcPct val="125000"/>
              </a:lnSpc>
              <a:spcBef>
                <a:spcPts val="0"/>
              </a:spcBef>
              <a:spcAft>
                <a:spcPts val="0"/>
              </a:spcAft>
              <a:buClr>
                <a:srgbClr val="24292E"/>
              </a:buClr>
              <a:buSzPts val="1200"/>
              <a:buFont typeface="Muli"/>
              <a:buChar char="●"/>
            </a:pPr>
            <a:r>
              <a:rPr lang="en" sz="1200">
                <a:solidFill>
                  <a:srgbClr val="24292E"/>
                </a:solidFill>
                <a:latin typeface="Muli"/>
                <a:ea typeface="Muli"/>
                <a:cs typeface="Muli"/>
                <a:sym typeface="Muli"/>
              </a:rPr>
              <a:t>ARIMA-LSTM Hybrid Model</a:t>
            </a:r>
            <a:endParaRPr sz="1200">
              <a:solidFill>
                <a:srgbClr val="24292E"/>
              </a:solidFill>
              <a:latin typeface="Muli"/>
              <a:ea typeface="Muli"/>
              <a:cs typeface="Muli"/>
              <a:sym typeface="Muli"/>
            </a:endParaRPr>
          </a:p>
          <a:p>
            <a:pPr marL="457200" lvl="0" indent="-304800" algn="l" rtl="0">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Using the evaluation measures RMSE and MAE together with a t-test the results show that the difference between the LSTM and ARIMA model is not of statistical significance in the scenario of predicting one day ahead. However when predicting seven days ahead, the results show that there is a statistical significance in the difference indicating that the LSTM model has higher accuracy</a:t>
            </a:r>
            <a:endParaRPr sz="1200">
              <a:solidFill>
                <a:schemeClr val="dk1"/>
              </a:solidFill>
              <a:latin typeface="Muli"/>
              <a:ea typeface="Muli"/>
              <a:cs typeface="Muli"/>
              <a:sym typeface="Mul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745d7054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5745d7054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745d7054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5745d7054f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High stock price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74790b0d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574790b0d0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u="sng">
                <a:solidFill>
                  <a:schemeClr val="hlink"/>
                </a:solidFill>
                <a:hlinkClick r:id="rId3"/>
              </a:rPr>
              <a:t>http://financeformulas.net/Total-Stock-Return.html</a:t>
            </a:r>
            <a:endParaRPr/>
          </a:p>
          <a:p>
            <a:pPr marL="0" lvl="0" indent="0" algn="l" rtl="0">
              <a:spcBef>
                <a:spcPts val="0"/>
              </a:spcBef>
              <a:spcAft>
                <a:spcPts val="0"/>
              </a:spcAft>
              <a:buClr>
                <a:schemeClr val="dk1"/>
              </a:buClr>
              <a:buSzPts val="1400"/>
              <a:buFont typeface="Arial"/>
              <a:buNone/>
            </a:pPr>
            <a:r>
              <a:rPr lang="en">
                <a:solidFill>
                  <a:schemeClr val="dk1"/>
                </a:solidFill>
              </a:rPr>
              <a:t>High stock price</a:t>
            </a:r>
            <a:endParaRPr>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74790b0d0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574790b0d0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a:solidFill>
                  <a:schemeClr val="dk1"/>
                </a:solidFill>
              </a:rPr>
              <a:t>High stock price</a:t>
            </a:r>
            <a:endParaRPr>
              <a:solidFill>
                <a:schemeClr val="dk1"/>
              </a:solidFill>
            </a:endParaRPr>
          </a:p>
          <a:p>
            <a:pPr marL="0" lvl="0" indent="0" algn="l" rtl="0">
              <a:lnSpc>
                <a:spcPct val="100000"/>
              </a:lnSpc>
              <a:spcBef>
                <a:spcPts val="0"/>
              </a:spcBef>
              <a:spcAft>
                <a:spcPts val="0"/>
              </a:spcAft>
              <a:buSzPts val="1400"/>
              <a:buNone/>
            </a:pPr>
            <a:endParaRPr sz="1050">
              <a:solidFill>
                <a:schemeClr val="dk1"/>
              </a:solidFill>
              <a:highlight>
                <a:srgbClr val="FFFFFF"/>
              </a:highlight>
            </a:endParaRPr>
          </a:p>
          <a:p>
            <a:pPr marL="0" lvl="0" indent="0" algn="l" rtl="0">
              <a:lnSpc>
                <a:spcPct val="100000"/>
              </a:lnSpc>
              <a:spcBef>
                <a:spcPts val="0"/>
              </a:spcBef>
              <a:spcAft>
                <a:spcPts val="0"/>
              </a:spcAft>
              <a:buSzPts val="1400"/>
              <a:buNone/>
            </a:pPr>
            <a:endParaRPr sz="1050">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741b567c7_2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5741b567c7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Muli"/>
              <a:ea typeface="Muli"/>
              <a:cs typeface="Muli"/>
              <a:sym typeface="Muli"/>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https://</a:t>
            </a:r>
            <a:r>
              <a:rPr lang="en" dirty="0" err="1"/>
              <a:t>pixabay.com</a:t>
            </a:r>
            <a:r>
              <a:rPr lang="en" dirty="0"/>
              <a:t>/</a:t>
            </a:r>
            <a:r>
              <a:rPr lang="en" dirty="0" err="1"/>
              <a:t>en</a:t>
            </a:r>
            <a:r>
              <a:rPr lang="en"/>
              <a:t>/new-york-city-tribute-in-lights-sky-78181/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745d7054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745d705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745d7054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745d7054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741b567c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5741b567c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745d705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5745d7054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741b567c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5741b567c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741b567c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5741b567c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9"/>
        <p:cNvGrpSpPr/>
        <p:nvPr/>
      </p:nvGrpSpPr>
      <p:grpSpPr>
        <a:xfrm>
          <a:off x="0" y="0"/>
          <a:ext cx="0" cy="0"/>
          <a:chOff x="0" y="0"/>
          <a:chExt cx="0" cy="0"/>
        </a:xfrm>
      </p:grpSpPr>
      <p:sp>
        <p:nvSpPr>
          <p:cNvPr id="10" name="Google Shape;10;p2"/>
          <p:cNvSpPr/>
          <p:nvPr/>
        </p:nvSpPr>
        <p:spPr>
          <a:xfrm rot="10800000">
            <a:off x="1404025" y="25489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9" name="Google Shape;19;p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20" name="Google Shape;20;p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6" name="Google Shape;96;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7" name="Google Shape;9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98"/>
        <p:cNvGrpSpPr/>
        <p:nvPr/>
      </p:nvGrpSpPr>
      <p:grpSpPr>
        <a:xfrm>
          <a:off x="0" y="0"/>
          <a:ext cx="0" cy="0"/>
          <a:chOff x="0" y="0"/>
          <a:chExt cx="0" cy="0"/>
        </a:xfrm>
      </p:grpSpPr>
      <p:sp>
        <p:nvSpPr>
          <p:cNvPr id="99" name="Google Shape;99;p12"/>
          <p:cNvSpPr/>
          <p:nvPr/>
        </p:nvSpPr>
        <p:spPr>
          <a:xfrm rot="10800000">
            <a:off x="1404025" y="25489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2"/>
          <p:cNvSpPr/>
          <p:nvPr/>
        </p:nvSpPr>
        <p:spPr>
          <a:xfrm rot="10800000" flipH="1">
            <a:off x="1404025" y="466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2"/>
          <p:cNvSpPr/>
          <p:nvPr/>
        </p:nvSpPr>
        <p:spPr>
          <a:xfrm>
            <a:off x="0" y="466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p:nvPr/>
        </p:nvSpPr>
        <p:spPr>
          <a:xfrm flipH="1">
            <a:off x="0" y="25489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08" name="Google Shape;108;p1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a:solidFill>
                  <a:srgbClr val="87C5AE"/>
                </a:solidFill>
                <a:latin typeface="Muli"/>
                <a:ea typeface="Muli"/>
                <a:cs typeface="Muli"/>
                <a:sym typeface="Muli"/>
              </a:defRPr>
            </a:lvl1pPr>
            <a:lvl2pPr lvl="1" algn="l">
              <a:lnSpc>
                <a:spcPct val="115000"/>
              </a:lnSpc>
              <a:spcBef>
                <a:spcPts val="1600"/>
              </a:spcBef>
              <a:spcAft>
                <a:spcPts val="0"/>
              </a:spcAft>
              <a:buSzPts val="1400"/>
              <a:buNone/>
              <a:defRPr>
                <a:solidFill>
                  <a:srgbClr val="87C5AE"/>
                </a:solidFill>
                <a:latin typeface="Muli"/>
                <a:ea typeface="Muli"/>
                <a:cs typeface="Muli"/>
                <a:sym typeface="Muli"/>
              </a:defRPr>
            </a:lvl2pPr>
            <a:lvl3pPr lvl="2" algn="l">
              <a:lnSpc>
                <a:spcPct val="115000"/>
              </a:lnSpc>
              <a:spcBef>
                <a:spcPts val="1600"/>
              </a:spcBef>
              <a:spcAft>
                <a:spcPts val="0"/>
              </a:spcAft>
              <a:buSzPts val="1400"/>
              <a:buNone/>
              <a:defRPr>
                <a:solidFill>
                  <a:srgbClr val="87C5AE"/>
                </a:solidFill>
                <a:latin typeface="Muli"/>
                <a:ea typeface="Muli"/>
                <a:cs typeface="Muli"/>
                <a:sym typeface="Muli"/>
              </a:defRPr>
            </a:lvl3pPr>
            <a:lvl4pPr lvl="3" algn="l">
              <a:lnSpc>
                <a:spcPct val="115000"/>
              </a:lnSpc>
              <a:spcBef>
                <a:spcPts val="1600"/>
              </a:spcBef>
              <a:spcAft>
                <a:spcPts val="0"/>
              </a:spcAft>
              <a:buSzPts val="1400"/>
              <a:buNone/>
              <a:defRPr>
                <a:solidFill>
                  <a:srgbClr val="87C5AE"/>
                </a:solidFill>
                <a:latin typeface="Muli"/>
                <a:ea typeface="Muli"/>
                <a:cs typeface="Muli"/>
                <a:sym typeface="Muli"/>
              </a:defRPr>
            </a:lvl4pPr>
            <a:lvl5pPr lvl="4" algn="l">
              <a:lnSpc>
                <a:spcPct val="115000"/>
              </a:lnSpc>
              <a:spcBef>
                <a:spcPts val="1600"/>
              </a:spcBef>
              <a:spcAft>
                <a:spcPts val="0"/>
              </a:spcAft>
              <a:buSzPts val="1400"/>
              <a:buNone/>
              <a:defRPr>
                <a:solidFill>
                  <a:srgbClr val="87C5AE"/>
                </a:solidFill>
                <a:latin typeface="Muli"/>
                <a:ea typeface="Muli"/>
                <a:cs typeface="Muli"/>
                <a:sym typeface="Muli"/>
              </a:defRPr>
            </a:lvl5pPr>
            <a:lvl6pPr lvl="5" algn="l">
              <a:lnSpc>
                <a:spcPct val="115000"/>
              </a:lnSpc>
              <a:spcBef>
                <a:spcPts val="1600"/>
              </a:spcBef>
              <a:spcAft>
                <a:spcPts val="0"/>
              </a:spcAft>
              <a:buSzPts val="1400"/>
              <a:buNone/>
              <a:defRPr>
                <a:solidFill>
                  <a:srgbClr val="87C5AE"/>
                </a:solidFill>
                <a:latin typeface="Muli"/>
                <a:ea typeface="Muli"/>
                <a:cs typeface="Muli"/>
                <a:sym typeface="Muli"/>
              </a:defRPr>
            </a:lvl6pPr>
            <a:lvl7pPr lvl="6" algn="l">
              <a:lnSpc>
                <a:spcPct val="115000"/>
              </a:lnSpc>
              <a:spcBef>
                <a:spcPts val="1600"/>
              </a:spcBef>
              <a:spcAft>
                <a:spcPts val="0"/>
              </a:spcAft>
              <a:buSzPts val="1400"/>
              <a:buNone/>
              <a:defRPr>
                <a:solidFill>
                  <a:srgbClr val="87C5AE"/>
                </a:solidFill>
                <a:latin typeface="Muli"/>
                <a:ea typeface="Muli"/>
                <a:cs typeface="Muli"/>
                <a:sym typeface="Muli"/>
              </a:defRPr>
            </a:lvl7pPr>
            <a:lvl8pPr lvl="7" algn="l">
              <a:lnSpc>
                <a:spcPct val="115000"/>
              </a:lnSpc>
              <a:spcBef>
                <a:spcPts val="1600"/>
              </a:spcBef>
              <a:spcAft>
                <a:spcPts val="0"/>
              </a:spcAft>
              <a:buSzPts val="1400"/>
              <a:buNone/>
              <a:defRPr>
                <a:solidFill>
                  <a:srgbClr val="87C5AE"/>
                </a:solidFill>
                <a:latin typeface="Muli"/>
                <a:ea typeface="Muli"/>
                <a:cs typeface="Muli"/>
                <a:sym typeface="Muli"/>
              </a:defRPr>
            </a:lvl8pPr>
            <a:lvl9pPr lvl="8" algn="l">
              <a:lnSpc>
                <a:spcPct val="115000"/>
              </a:lnSpc>
              <a:spcBef>
                <a:spcPts val="1600"/>
              </a:spcBef>
              <a:spcAft>
                <a:spcPts val="1600"/>
              </a:spcAft>
              <a:buSzPts val="1400"/>
              <a:buNone/>
              <a:defRPr>
                <a:solidFill>
                  <a:srgbClr val="87C5AE"/>
                </a:solidFill>
                <a:latin typeface="Muli"/>
                <a:ea typeface="Muli"/>
                <a:cs typeface="Muli"/>
                <a:sym typeface="Muli"/>
              </a:defRPr>
            </a:lvl9pPr>
          </a:lstStyle>
          <a:p>
            <a:endParaRPr/>
          </a:p>
        </p:txBody>
      </p:sp>
      <p:sp>
        <p:nvSpPr>
          <p:cNvPr id="109" name="Google Shape;109;p1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2" name="Google Shape;1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3"/>
        <p:cNvGrpSpPr/>
        <p:nvPr/>
      </p:nvGrpSpPr>
      <p:grpSpPr>
        <a:xfrm>
          <a:off x="0" y="0"/>
          <a:ext cx="0" cy="0"/>
          <a:chOff x="0" y="0"/>
          <a:chExt cx="0" cy="0"/>
        </a:xfrm>
      </p:grpSpPr>
      <p:sp>
        <p:nvSpPr>
          <p:cNvPr id="114" name="Google Shape;114;p14"/>
          <p:cNvSpPr/>
          <p:nvPr/>
        </p:nvSpPr>
        <p:spPr>
          <a:xfrm>
            <a:off x="7119100" y="0"/>
            <a:ext cx="2025000" cy="5143500"/>
          </a:xfrm>
          <a:prstGeom prst="rect">
            <a:avLst/>
          </a:prstGeom>
          <a:solidFill>
            <a:srgbClr val="85C4AC">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0" y="0"/>
            <a:ext cx="2147700" cy="5143500"/>
          </a:xfrm>
          <a:prstGeom prst="rect">
            <a:avLst/>
          </a:prstGeom>
          <a:solidFill>
            <a:srgbClr val="68998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2147700" y="0"/>
            <a:ext cx="2595000" cy="5143500"/>
          </a:xfrm>
          <a:prstGeom prst="rect">
            <a:avLst/>
          </a:prstGeom>
          <a:solidFill>
            <a:srgbClr val="74AB9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4727500" y="0"/>
            <a:ext cx="2391600" cy="5143500"/>
          </a:xfrm>
          <a:prstGeom prst="rect">
            <a:avLst/>
          </a:prstGeom>
          <a:solidFill>
            <a:srgbClr val="7CB8A1">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121" name="Google Shape;12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1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latin typeface="Muli"/>
                <a:ea typeface="Muli"/>
                <a:cs typeface="Muli"/>
                <a:sym typeface="Muli"/>
              </a:defRPr>
            </a:lvl2pPr>
            <a:lvl3pPr lvl="2" algn="l">
              <a:lnSpc>
                <a:spcPct val="115000"/>
              </a:lnSpc>
              <a:spcBef>
                <a:spcPts val="1600"/>
              </a:spcBef>
              <a:spcAft>
                <a:spcPts val="0"/>
              </a:spcAft>
              <a:buSzPts val="1400"/>
              <a:buNone/>
              <a:defRPr>
                <a:solidFill>
                  <a:srgbClr val="FFFFFF"/>
                </a:solidFill>
                <a:latin typeface="Muli"/>
                <a:ea typeface="Muli"/>
                <a:cs typeface="Muli"/>
                <a:sym typeface="Muli"/>
              </a:defRPr>
            </a:lvl3pPr>
            <a:lvl4pPr lvl="3" algn="l">
              <a:lnSpc>
                <a:spcPct val="115000"/>
              </a:lnSpc>
              <a:spcBef>
                <a:spcPts val="1600"/>
              </a:spcBef>
              <a:spcAft>
                <a:spcPts val="0"/>
              </a:spcAft>
              <a:buSzPts val="1400"/>
              <a:buNone/>
              <a:defRPr>
                <a:solidFill>
                  <a:srgbClr val="FFFFFF"/>
                </a:solidFill>
                <a:latin typeface="Muli"/>
                <a:ea typeface="Muli"/>
                <a:cs typeface="Muli"/>
                <a:sym typeface="Muli"/>
              </a:defRPr>
            </a:lvl4pPr>
            <a:lvl5pPr lvl="4" algn="l">
              <a:lnSpc>
                <a:spcPct val="115000"/>
              </a:lnSpc>
              <a:spcBef>
                <a:spcPts val="1600"/>
              </a:spcBef>
              <a:spcAft>
                <a:spcPts val="0"/>
              </a:spcAft>
              <a:buSzPts val="1400"/>
              <a:buNone/>
              <a:defRPr>
                <a:solidFill>
                  <a:srgbClr val="FFFFFF"/>
                </a:solidFill>
                <a:latin typeface="Muli"/>
                <a:ea typeface="Muli"/>
                <a:cs typeface="Muli"/>
                <a:sym typeface="Muli"/>
              </a:defRPr>
            </a:lvl5pPr>
            <a:lvl6pPr lvl="5" algn="l">
              <a:lnSpc>
                <a:spcPct val="115000"/>
              </a:lnSpc>
              <a:spcBef>
                <a:spcPts val="1600"/>
              </a:spcBef>
              <a:spcAft>
                <a:spcPts val="0"/>
              </a:spcAft>
              <a:buSzPts val="1400"/>
              <a:buNone/>
              <a:defRPr>
                <a:solidFill>
                  <a:srgbClr val="FFFFFF"/>
                </a:solidFill>
                <a:latin typeface="Muli"/>
                <a:ea typeface="Muli"/>
                <a:cs typeface="Muli"/>
                <a:sym typeface="Muli"/>
              </a:defRPr>
            </a:lvl6pPr>
            <a:lvl7pPr lvl="6" algn="l">
              <a:lnSpc>
                <a:spcPct val="115000"/>
              </a:lnSpc>
              <a:spcBef>
                <a:spcPts val="1600"/>
              </a:spcBef>
              <a:spcAft>
                <a:spcPts val="0"/>
              </a:spcAft>
              <a:buSzPts val="1400"/>
              <a:buNone/>
              <a:defRPr>
                <a:solidFill>
                  <a:srgbClr val="FFFFFF"/>
                </a:solidFill>
                <a:latin typeface="Muli"/>
                <a:ea typeface="Muli"/>
                <a:cs typeface="Muli"/>
                <a:sym typeface="Muli"/>
              </a:defRPr>
            </a:lvl7pPr>
            <a:lvl8pPr lvl="7" algn="l">
              <a:lnSpc>
                <a:spcPct val="115000"/>
              </a:lnSpc>
              <a:spcBef>
                <a:spcPts val="1600"/>
              </a:spcBef>
              <a:spcAft>
                <a:spcPts val="0"/>
              </a:spcAft>
              <a:buSzPts val="1400"/>
              <a:buNone/>
              <a:defRPr>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125" name="Google Shape;125;p15"/>
          <p:cNvSpPr txBox="1">
            <a:spLocks noGrp="1"/>
          </p:cNvSpPr>
          <p:nvPr>
            <p:ph type="body" idx="1"/>
          </p:nvPr>
        </p:nvSpPr>
        <p:spPr>
          <a:xfrm>
            <a:off x="370475" y="1348400"/>
            <a:ext cx="84600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126" name="Google Shape;12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27" name="Google Shape;127;p15"/>
          <p:cNvGrpSpPr/>
          <p:nvPr/>
        </p:nvGrpSpPr>
        <p:grpSpPr>
          <a:xfrm rot="-5400000">
            <a:off x="-47651" y="696877"/>
            <a:ext cx="649715" cy="69000"/>
            <a:chOff x="684763" y="3506750"/>
            <a:chExt cx="3536825" cy="69000"/>
          </a:xfrm>
        </p:grpSpPr>
        <p:sp>
          <p:nvSpPr>
            <p:cNvPr id="128" name="Google Shape;128;p15"/>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 name="Google Shape;132;p15"/>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6" name="Google Shape;136;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7" name="Google Shape;13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0" name="Google Shape;14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3" name="Google Shape;143;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4" name="Google Shape;14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7" name="Google Shape;14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1" name="Google Shape;151;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2" name="Google Shape;152;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23" name="Google Shape;23;p3"/>
          <p:cNvSpPr txBox="1">
            <a:spLocks noGrp="1"/>
          </p:cNvSpPr>
          <p:nvPr>
            <p:ph type="body" idx="1"/>
          </p:nvPr>
        </p:nvSpPr>
        <p:spPr>
          <a:xfrm>
            <a:off x="370475" y="1348400"/>
            <a:ext cx="38913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25" name="Google Shape;25;p3"/>
          <p:cNvGrpSpPr/>
          <p:nvPr/>
        </p:nvGrpSpPr>
        <p:grpSpPr>
          <a:xfrm rot="-5400000">
            <a:off x="-47651" y="696877"/>
            <a:ext cx="649715" cy="69000"/>
            <a:chOff x="684763" y="3506750"/>
            <a:chExt cx="3536825" cy="69000"/>
          </a:xfrm>
        </p:grpSpPr>
        <p:sp>
          <p:nvSpPr>
            <p:cNvPr id="26" name="Google Shape;26;p3"/>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1" name="Google Shape;31;p3"/>
          <p:cNvSpPr txBox="1">
            <a:spLocks noGrp="1"/>
          </p:cNvSpPr>
          <p:nvPr>
            <p:ph type="body" idx="3"/>
          </p:nvPr>
        </p:nvSpPr>
        <p:spPr>
          <a:xfrm>
            <a:off x="4581150" y="1348400"/>
            <a:ext cx="38913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156" name="Google Shape;1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0" name="Google Shape;16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61"/>
        <p:cNvGrpSpPr/>
        <p:nvPr/>
      </p:nvGrpSpPr>
      <p:grpSpPr>
        <a:xfrm>
          <a:off x="0" y="0"/>
          <a:ext cx="0" cy="0"/>
          <a:chOff x="0" y="0"/>
          <a:chExt cx="0" cy="0"/>
        </a:xfrm>
      </p:grpSpPr>
      <p:sp>
        <p:nvSpPr>
          <p:cNvPr id="162" name="Google Shape;16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23"/>
          <p:cNvSpPr txBox="1">
            <a:spLocks noGrp="1"/>
          </p:cNvSpPr>
          <p:nvPr>
            <p:ph type="title"/>
          </p:nvPr>
        </p:nvSpPr>
        <p:spPr>
          <a:xfrm>
            <a:off x="391150" y="264025"/>
            <a:ext cx="4058100" cy="10755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atin typeface="Muli"/>
                <a:ea typeface="Muli"/>
                <a:cs typeface="Muli"/>
                <a:sym typeface="Muli"/>
              </a:defRPr>
            </a:lvl1pPr>
            <a:lvl2pPr lvl="1" algn="l">
              <a:lnSpc>
                <a:spcPct val="100000"/>
              </a:lnSpc>
              <a:spcBef>
                <a:spcPts val="0"/>
              </a:spcBef>
              <a:spcAft>
                <a:spcPts val="0"/>
              </a:spcAft>
              <a:buSzPts val="2800"/>
              <a:buNone/>
              <a:defRPr>
                <a:latin typeface="Muli"/>
                <a:ea typeface="Muli"/>
                <a:cs typeface="Muli"/>
                <a:sym typeface="Muli"/>
              </a:defRPr>
            </a:lvl2pPr>
            <a:lvl3pPr lvl="2" algn="l">
              <a:lnSpc>
                <a:spcPct val="100000"/>
              </a:lnSpc>
              <a:spcBef>
                <a:spcPts val="0"/>
              </a:spcBef>
              <a:spcAft>
                <a:spcPts val="0"/>
              </a:spcAft>
              <a:buSzPts val="2800"/>
              <a:buNone/>
              <a:defRPr>
                <a:latin typeface="Muli"/>
                <a:ea typeface="Muli"/>
                <a:cs typeface="Muli"/>
                <a:sym typeface="Muli"/>
              </a:defRPr>
            </a:lvl3pPr>
            <a:lvl4pPr lvl="3" algn="l">
              <a:lnSpc>
                <a:spcPct val="100000"/>
              </a:lnSpc>
              <a:spcBef>
                <a:spcPts val="0"/>
              </a:spcBef>
              <a:spcAft>
                <a:spcPts val="0"/>
              </a:spcAft>
              <a:buSzPts val="2800"/>
              <a:buNone/>
              <a:defRPr>
                <a:latin typeface="Muli"/>
                <a:ea typeface="Muli"/>
                <a:cs typeface="Muli"/>
                <a:sym typeface="Muli"/>
              </a:defRPr>
            </a:lvl4pPr>
            <a:lvl5pPr lvl="4" algn="l">
              <a:lnSpc>
                <a:spcPct val="100000"/>
              </a:lnSpc>
              <a:spcBef>
                <a:spcPts val="0"/>
              </a:spcBef>
              <a:spcAft>
                <a:spcPts val="0"/>
              </a:spcAft>
              <a:buSzPts val="2800"/>
              <a:buNone/>
              <a:defRPr>
                <a:latin typeface="Muli"/>
                <a:ea typeface="Muli"/>
                <a:cs typeface="Muli"/>
                <a:sym typeface="Muli"/>
              </a:defRPr>
            </a:lvl5pPr>
            <a:lvl6pPr lvl="5" algn="l">
              <a:lnSpc>
                <a:spcPct val="100000"/>
              </a:lnSpc>
              <a:spcBef>
                <a:spcPts val="0"/>
              </a:spcBef>
              <a:spcAft>
                <a:spcPts val="0"/>
              </a:spcAft>
              <a:buSzPts val="2800"/>
              <a:buNone/>
              <a:defRPr>
                <a:latin typeface="Muli"/>
                <a:ea typeface="Muli"/>
                <a:cs typeface="Muli"/>
                <a:sym typeface="Muli"/>
              </a:defRPr>
            </a:lvl6pPr>
            <a:lvl7pPr lvl="6" algn="l">
              <a:lnSpc>
                <a:spcPct val="100000"/>
              </a:lnSpc>
              <a:spcBef>
                <a:spcPts val="0"/>
              </a:spcBef>
              <a:spcAft>
                <a:spcPts val="0"/>
              </a:spcAft>
              <a:buSzPts val="2800"/>
              <a:buNone/>
              <a:defRPr>
                <a:latin typeface="Muli"/>
                <a:ea typeface="Muli"/>
                <a:cs typeface="Muli"/>
                <a:sym typeface="Muli"/>
              </a:defRPr>
            </a:lvl7pPr>
            <a:lvl8pPr lvl="7" algn="l">
              <a:lnSpc>
                <a:spcPct val="100000"/>
              </a:lnSpc>
              <a:spcBef>
                <a:spcPts val="0"/>
              </a:spcBef>
              <a:spcAft>
                <a:spcPts val="0"/>
              </a:spcAft>
              <a:buSzPts val="2800"/>
              <a:buNone/>
              <a:defRPr>
                <a:latin typeface="Muli"/>
                <a:ea typeface="Muli"/>
                <a:cs typeface="Muli"/>
                <a:sym typeface="Muli"/>
              </a:defRPr>
            </a:lvl8pPr>
            <a:lvl9pPr lvl="8" algn="l">
              <a:lnSpc>
                <a:spcPct val="100000"/>
              </a:lnSpc>
              <a:spcBef>
                <a:spcPts val="0"/>
              </a:spcBef>
              <a:spcAft>
                <a:spcPts val="0"/>
              </a:spcAft>
              <a:buSzPts val="2800"/>
              <a:buNone/>
              <a:defRPr>
                <a:latin typeface="Muli"/>
                <a:ea typeface="Muli"/>
                <a:cs typeface="Muli"/>
                <a:sym typeface="Muli"/>
              </a:defRPr>
            </a:lvl9pPr>
          </a:lstStyle>
          <a:p>
            <a:endParaRPr/>
          </a:p>
        </p:txBody>
      </p:sp>
      <p:sp>
        <p:nvSpPr>
          <p:cNvPr id="164" name="Google Shape;164;p23"/>
          <p:cNvSpPr txBox="1">
            <a:spLocks noGrp="1"/>
          </p:cNvSpPr>
          <p:nvPr>
            <p:ph type="body" idx="1"/>
          </p:nvPr>
        </p:nvSpPr>
        <p:spPr>
          <a:xfrm>
            <a:off x="547600" y="1388425"/>
            <a:ext cx="3598500" cy="3668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65"/>
        <p:cNvGrpSpPr/>
        <p:nvPr/>
      </p:nvGrpSpPr>
      <p:grpSpPr>
        <a:xfrm>
          <a:off x="0" y="0"/>
          <a:ext cx="0" cy="0"/>
          <a:chOff x="0" y="0"/>
          <a:chExt cx="0" cy="0"/>
        </a:xfrm>
      </p:grpSpPr>
      <p:sp>
        <p:nvSpPr>
          <p:cNvPr id="166" name="Google Shape;16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4"/>
          <p:cNvSpPr/>
          <p:nvPr/>
        </p:nvSpPr>
        <p:spPr>
          <a:xfrm>
            <a:off x="0" y="0"/>
            <a:ext cx="37785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4"/>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defRPr>
            </a:lvl2pPr>
            <a:lvl3pPr lvl="2" algn="l">
              <a:lnSpc>
                <a:spcPct val="100000"/>
              </a:lnSpc>
              <a:spcBef>
                <a:spcPts val="0"/>
              </a:spcBef>
              <a:spcAft>
                <a:spcPts val="0"/>
              </a:spcAft>
              <a:buSzPts val="2800"/>
              <a:buNone/>
              <a:defRPr sz="3600">
                <a:solidFill>
                  <a:srgbClr val="FFFFFF"/>
                </a:solidFill>
              </a:defRPr>
            </a:lvl3pPr>
            <a:lvl4pPr lvl="3" algn="l">
              <a:lnSpc>
                <a:spcPct val="100000"/>
              </a:lnSpc>
              <a:spcBef>
                <a:spcPts val="0"/>
              </a:spcBef>
              <a:spcAft>
                <a:spcPts val="0"/>
              </a:spcAft>
              <a:buSzPts val="2800"/>
              <a:buNone/>
              <a:defRPr sz="3600">
                <a:solidFill>
                  <a:srgbClr val="FFFFFF"/>
                </a:solidFill>
              </a:defRPr>
            </a:lvl4pPr>
            <a:lvl5pPr lvl="4" algn="l">
              <a:lnSpc>
                <a:spcPct val="100000"/>
              </a:lnSpc>
              <a:spcBef>
                <a:spcPts val="0"/>
              </a:spcBef>
              <a:spcAft>
                <a:spcPts val="0"/>
              </a:spcAft>
              <a:buSzPts val="2800"/>
              <a:buNone/>
              <a:defRPr sz="3600">
                <a:solidFill>
                  <a:srgbClr val="FFFFFF"/>
                </a:solidFill>
              </a:defRPr>
            </a:lvl5pPr>
            <a:lvl6pPr lvl="5" algn="l">
              <a:lnSpc>
                <a:spcPct val="100000"/>
              </a:lnSpc>
              <a:spcBef>
                <a:spcPts val="0"/>
              </a:spcBef>
              <a:spcAft>
                <a:spcPts val="0"/>
              </a:spcAft>
              <a:buSzPts val="2800"/>
              <a:buNone/>
              <a:defRPr sz="3600">
                <a:solidFill>
                  <a:srgbClr val="FFFFFF"/>
                </a:solidFill>
              </a:defRPr>
            </a:lvl6pPr>
            <a:lvl7pPr lvl="6" algn="l">
              <a:lnSpc>
                <a:spcPct val="100000"/>
              </a:lnSpc>
              <a:spcBef>
                <a:spcPts val="0"/>
              </a:spcBef>
              <a:spcAft>
                <a:spcPts val="0"/>
              </a:spcAft>
              <a:buSzPts val="2800"/>
              <a:buNone/>
              <a:defRPr sz="3600">
                <a:solidFill>
                  <a:srgbClr val="FFFFFF"/>
                </a:solidFill>
              </a:defRPr>
            </a:lvl7pPr>
            <a:lvl8pPr lvl="7" algn="l">
              <a:lnSpc>
                <a:spcPct val="100000"/>
              </a:lnSpc>
              <a:spcBef>
                <a:spcPts val="0"/>
              </a:spcBef>
              <a:spcAft>
                <a:spcPts val="0"/>
              </a:spcAft>
              <a:buSzPts val="2800"/>
              <a:buNone/>
              <a:defRPr sz="3600">
                <a:solidFill>
                  <a:srgbClr val="FFFFFF"/>
                </a:solidFill>
              </a:defRPr>
            </a:lvl8pPr>
            <a:lvl9pPr lvl="8" algn="l">
              <a:lnSpc>
                <a:spcPct val="100000"/>
              </a:lnSpc>
              <a:spcBef>
                <a:spcPts val="0"/>
              </a:spcBef>
              <a:spcAft>
                <a:spcPts val="0"/>
              </a:spcAft>
              <a:buSzPts val="2800"/>
              <a:buNone/>
              <a:defRPr sz="36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5"/>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1800"/>
              <a:buNone/>
              <a:defRPr>
                <a:solidFill>
                  <a:srgbClr val="79B29D"/>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32"/>
        <p:cNvGrpSpPr/>
        <p:nvPr/>
      </p:nvGrpSpPr>
      <p:grpSpPr>
        <a:xfrm>
          <a:off x="0" y="0"/>
          <a:ext cx="0" cy="0"/>
          <a:chOff x="0" y="0"/>
          <a:chExt cx="0" cy="0"/>
        </a:xfrm>
      </p:grpSpPr>
      <p:sp>
        <p:nvSpPr>
          <p:cNvPr id="33" name="Google Shape;33;p4"/>
          <p:cNvSpPr/>
          <p:nvPr/>
        </p:nvSpPr>
        <p:spPr>
          <a:xfrm>
            <a:off x="2147700" y="0"/>
            <a:ext cx="2595000" cy="5143500"/>
          </a:xfrm>
          <a:prstGeom prst="rect">
            <a:avLst/>
          </a:prstGeom>
          <a:solidFill>
            <a:srgbClr val="5477A7">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a:off x="0" y="0"/>
            <a:ext cx="2147700" cy="5143500"/>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a:off x="7119100" y="0"/>
            <a:ext cx="2025000" cy="5143500"/>
          </a:xfrm>
          <a:prstGeom prst="rect">
            <a:avLst/>
          </a:prstGeom>
          <a:solidFill>
            <a:srgbClr val="648DC6">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a:off x="4742700" y="0"/>
            <a:ext cx="2376300" cy="5143500"/>
          </a:xfrm>
          <a:prstGeom prst="rect">
            <a:avLst/>
          </a:prstGeom>
          <a:solidFill>
            <a:srgbClr val="5A7FB3">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39" name="Google Shape;3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
        <p:nvSpPr>
          <p:cNvPr id="41" name="Google Shape;41;p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42"/>
        <p:cNvGrpSpPr/>
        <p:nvPr/>
      </p:nvGrpSpPr>
      <p:grpSpPr>
        <a:xfrm>
          <a:off x="0" y="0"/>
          <a:ext cx="0" cy="0"/>
          <a:chOff x="0" y="0"/>
          <a:chExt cx="0" cy="0"/>
        </a:xfrm>
      </p:grpSpPr>
      <p:sp>
        <p:nvSpPr>
          <p:cNvPr id="43" name="Google Shape;4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5"/>
          <p:cNvSpPr/>
          <p:nvPr/>
        </p:nvSpPr>
        <p:spPr>
          <a:xfrm>
            <a:off x="0" y="0"/>
            <a:ext cx="37785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sz="4800">
                <a:solidFill>
                  <a:srgbClr val="FFFFFF"/>
                </a:solidFill>
                <a:latin typeface="Muli"/>
                <a:ea typeface="Muli"/>
                <a:cs typeface="Muli"/>
                <a:sym typeface="Muli"/>
              </a:defRPr>
            </a:lvl1pPr>
            <a:lvl2pPr lvl="1" algn="l">
              <a:lnSpc>
                <a:spcPct val="100000"/>
              </a:lnSpc>
              <a:spcBef>
                <a:spcPts val="0"/>
              </a:spcBef>
              <a:spcAft>
                <a:spcPts val="0"/>
              </a:spcAft>
              <a:buSzPts val="2800"/>
              <a:buNone/>
              <a:defRPr sz="4800">
                <a:solidFill>
                  <a:srgbClr val="FFFFFF"/>
                </a:solidFill>
              </a:defRPr>
            </a:lvl2pPr>
            <a:lvl3pPr lvl="2" algn="l">
              <a:lnSpc>
                <a:spcPct val="100000"/>
              </a:lnSpc>
              <a:spcBef>
                <a:spcPts val="0"/>
              </a:spcBef>
              <a:spcAft>
                <a:spcPts val="0"/>
              </a:spcAft>
              <a:buSzPts val="2800"/>
              <a:buNone/>
              <a:defRPr sz="4800">
                <a:solidFill>
                  <a:srgbClr val="FFFFFF"/>
                </a:solidFill>
              </a:defRPr>
            </a:lvl3pPr>
            <a:lvl4pPr lvl="3" algn="l">
              <a:lnSpc>
                <a:spcPct val="100000"/>
              </a:lnSpc>
              <a:spcBef>
                <a:spcPts val="0"/>
              </a:spcBef>
              <a:spcAft>
                <a:spcPts val="0"/>
              </a:spcAft>
              <a:buSzPts val="2800"/>
              <a:buNone/>
              <a:defRPr sz="4800">
                <a:solidFill>
                  <a:srgbClr val="FFFFFF"/>
                </a:solidFill>
              </a:defRPr>
            </a:lvl4pPr>
            <a:lvl5pPr lvl="4" algn="l">
              <a:lnSpc>
                <a:spcPct val="100000"/>
              </a:lnSpc>
              <a:spcBef>
                <a:spcPts val="0"/>
              </a:spcBef>
              <a:spcAft>
                <a:spcPts val="0"/>
              </a:spcAft>
              <a:buSzPts val="2800"/>
              <a:buNone/>
              <a:defRPr sz="4800">
                <a:solidFill>
                  <a:srgbClr val="FFFFFF"/>
                </a:solidFill>
              </a:defRPr>
            </a:lvl5pPr>
            <a:lvl6pPr lvl="5" algn="l">
              <a:lnSpc>
                <a:spcPct val="100000"/>
              </a:lnSpc>
              <a:spcBef>
                <a:spcPts val="0"/>
              </a:spcBef>
              <a:spcAft>
                <a:spcPts val="0"/>
              </a:spcAft>
              <a:buSzPts val="2800"/>
              <a:buNone/>
              <a:defRPr sz="4800">
                <a:solidFill>
                  <a:srgbClr val="FFFFFF"/>
                </a:solidFill>
              </a:defRPr>
            </a:lvl6pPr>
            <a:lvl7pPr lvl="6" algn="l">
              <a:lnSpc>
                <a:spcPct val="100000"/>
              </a:lnSpc>
              <a:spcBef>
                <a:spcPts val="0"/>
              </a:spcBef>
              <a:spcAft>
                <a:spcPts val="0"/>
              </a:spcAft>
              <a:buSzPts val="2800"/>
              <a:buNone/>
              <a:defRPr sz="4800">
                <a:solidFill>
                  <a:srgbClr val="FFFFFF"/>
                </a:solidFill>
              </a:defRPr>
            </a:lvl7pPr>
            <a:lvl8pPr lvl="7" algn="l">
              <a:lnSpc>
                <a:spcPct val="100000"/>
              </a:lnSpc>
              <a:spcBef>
                <a:spcPts val="0"/>
              </a:spcBef>
              <a:spcAft>
                <a:spcPts val="0"/>
              </a:spcAft>
              <a:buSzPts val="2800"/>
              <a:buNone/>
              <a:defRPr sz="4800">
                <a:solidFill>
                  <a:srgbClr val="FFFFFF"/>
                </a:solidFill>
              </a:defRPr>
            </a:lvl8pPr>
            <a:lvl9pPr lvl="8" algn="l">
              <a:lnSpc>
                <a:spcPct val="100000"/>
              </a:lnSpc>
              <a:spcBef>
                <a:spcPts val="0"/>
              </a:spcBef>
              <a:spcAft>
                <a:spcPts val="0"/>
              </a:spcAft>
              <a:buSzPts val="2800"/>
              <a:buNone/>
              <a:defRPr sz="4800">
                <a:solidFill>
                  <a:srgbClr val="FFFFFF"/>
                </a:solidFill>
              </a:defRPr>
            </a:lvl9pPr>
          </a:lstStyle>
          <a:p>
            <a:endParaRPr/>
          </a:p>
        </p:txBody>
      </p:sp>
      <p:sp>
        <p:nvSpPr>
          <p:cNvPr id="46" name="Google Shape;46;p5"/>
          <p:cNvSpPr txBox="1">
            <a:spLocks noGrp="1"/>
          </p:cNvSpPr>
          <p:nvPr>
            <p:ph type="subTitle" idx="1"/>
          </p:nvPr>
        </p:nvSpPr>
        <p:spPr>
          <a:xfrm>
            <a:off x="533325" y="3001125"/>
            <a:ext cx="3082500" cy="7233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47"/>
        <p:cNvGrpSpPr/>
        <p:nvPr/>
      </p:nvGrpSpPr>
      <p:grpSpPr>
        <a:xfrm>
          <a:off x="0" y="0"/>
          <a:ext cx="0" cy="0"/>
          <a:chOff x="0" y="0"/>
          <a:chExt cx="0" cy="0"/>
        </a:xfrm>
      </p:grpSpPr>
      <p:sp>
        <p:nvSpPr>
          <p:cNvPr id="48" name="Google Shape;4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6"/>
          <p:cNvSpPr/>
          <p:nvPr/>
        </p:nvSpPr>
        <p:spPr>
          <a:xfrm>
            <a:off x="4537225" y="0"/>
            <a:ext cx="46068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1800"/>
              <a:buNone/>
              <a:defRPr>
                <a:solidFill>
                  <a:srgbClr val="5E85B9"/>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1" name="Google Shape;51;p6"/>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52"/>
        <p:cNvGrpSpPr/>
        <p:nvPr/>
      </p:nvGrpSpPr>
      <p:grpSpPr>
        <a:xfrm>
          <a:off x="0" y="0"/>
          <a:ext cx="0" cy="0"/>
          <a:chOff x="0" y="0"/>
          <a:chExt cx="0" cy="0"/>
        </a:xfrm>
      </p:grpSpPr>
      <p:sp>
        <p:nvSpPr>
          <p:cNvPr id="53" name="Google Shape;53;p7"/>
          <p:cNvSpPr/>
          <p:nvPr/>
        </p:nvSpPr>
        <p:spPr>
          <a:xfrm rot="5400000">
            <a:off x="2005200" y="-1993650"/>
            <a:ext cx="5133600" cy="9130800"/>
          </a:xfrm>
          <a:prstGeom prst="rect">
            <a:avLst/>
          </a:prstGeom>
          <a:solidFill>
            <a:srgbClr val="38444A">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
          <p:cNvSpPr txBox="1">
            <a:spLocks noGrp="1"/>
          </p:cNvSpPr>
          <p:nvPr>
            <p:ph type="title"/>
          </p:nvPr>
        </p:nvSpPr>
        <p:spPr>
          <a:xfrm>
            <a:off x="539025" y="2347100"/>
            <a:ext cx="5067900" cy="841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5" name="Google Shape;5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7"/>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grpSp>
        <p:nvGrpSpPr>
          <p:cNvPr id="57" name="Google Shape;57;p7"/>
          <p:cNvGrpSpPr/>
          <p:nvPr/>
        </p:nvGrpSpPr>
        <p:grpSpPr>
          <a:xfrm>
            <a:off x="684763" y="3506750"/>
            <a:ext cx="3536825" cy="69000"/>
            <a:chOff x="684763" y="3506750"/>
            <a:chExt cx="3536825" cy="69000"/>
          </a:xfrm>
        </p:grpSpPr>
        <p:sp>
          <p:nvSpPr>
            <p:cNvPr id="58" name="Google Shape;58;p7"/>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7"/>
          <p:cNvSpPr txBox="1">
            <a:spLocks noGrp="1"/>
          </p:cNvSpPr>
          <p:nvPr>
            <p:ph type="subTitle" idx="2"/>
          </p:nvPr>
        </p:nvSpPr>
        <p:spPr>
          <a:xfrm>
            <a:off x="656400" y="1685100"/>
            <a:ext cx="5182800" cy="3441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sz="1000">
                <a:solidFill>
                  <a:srgbClr val="FFFFFF"/>
                </a:solidFill>
                <a:latin typeface="Muli"/>
                <a:ea typeface="Muli"/>
                <a:cs typeface="Muli"/>
                <a:sym typeface="Muli"/>
              </a:defRPr>
            </a:lvl1pPr>
            <a:lvl2pPr lvl="1" algn="l">
              <a:lnSpc>
                <a:spcPct val="115000"/>
              </a:lnSpc>
              <a:spcBef>
                <a:spcPts val="1600"/>
              </a:spcBef>
              <a:spcAft>
                <a:spcPts val="0"/>
              </a:spcAft>
              <a:buSzPts val="1400"/>
              <a:buNone/>
              <a:defRPr sz="1000">
                <a:solidFill>
                  <a:srgbClr val="FFFFFF"/>
                </a:solidFill>
                <a:latin typeface="Muli"/>
                <a:ea typeface="Muli"/>
                <a:cs typeface="Muli"/>
                <a:sym typeface="Muli"/>
              </a:defRPr>
            </a:lvl2pPr>
            <a:lvl3pPr lvl="2" algn="l">
              <a:lnSpc>
                <a:spcPct val="115000"/>
              </a:lnSpc>
              <a:spcBef>
                <a:spcPts val="1600"/>
              </a:spcBef>
              <a:spcAft>
                <a:spcPts val="0"/>
              </a:spcAft>
              <a:buSzPts val="1400"/>
              <a:buNone/>
              <a:defRPr sz="1000">
                <a:solidFill>
                  <a:srgbClr val="FFFFFF"/>
                </a:solidFill>
                <a:latin typeface="Muli"/>
                <a:ea typeface="Muli"/>
                <a:cs typeface="Muli"/>
                <a:sym typeface="Muli"/>
              </a:defRPr>
            </a:lvl3pPr>
            <a:lvl4pPr lvl="3" algn="l">
              <a:lnSpc>
                <a:spcPct val="115000"/>
              </a:lnSpc>
              <a:spcBef>
                <a:spcPts val="1600"/>
              </a:spcBef>
              <a:spcAft>
                <a:spcPts val="0"/>
              </a:spcAft>
              <a:buSzPts val="1400"/>
              <a:buNone/>
              <a:defRPr sz="1000">
                <a:solidFill>
                  <a:srgbClr val="FFFFFF"/>
                </a:solidFill>
                <a:latin typeface="Muli"/>
                <a:ea typeface="Muli"/>
                <a:cs typeface="Muli"/>
                <a:sym typeface="Muli"/>
              </a:defRPr>
            </a:lvl4pPr>
            <a:lvl5pPr lvl="4" algn="l">
              <a:lnSpc>
                <a:spcPct val="115000"/>
              </a:lnSpc>
              <a:spcBef>
                <a:spcPts val="1600"/>
              </a:spcBef>
              <a:spcAft>
                <a:spcPts val="0"/>
              </a:spcAft>
              <a:buSzPts val="1400"/>
              <a:buNone/>
              <a:defRPr sz="1000">
                <a:solidFill>
                  <a:srgbClr val="FFFFFF"/>
                </a:solidFill>
                <a:latin typeface="Muli"/>
                <a:ea typeface="Muli"/>
                <a:cs typeface="Muli"/>
                <a:sym typeface="Muli"/>
              </a:defRPr>
            </a:lvl5pPr>
            <a:lvl6pPr lvl="5" algn="l">
              <a:lnSpc>
                <a:spcPct val="115000"/>
              </a:lnSpc>
              <a:spcBef>
                <a:spcPts val="1600"/>
              </a:spcBef>
              <a:spcAft>
                <a:spcPts val="0"/>
              </a:spcAft>
              <a:buSzPts val="1400"/>
              <a:buNone/>
              <a:defRPr sz="1000">
                <a:solidFill>
                  <a:srgbClr val="FFFFFF"/>
                </a:solidFill>
                <a:latin typeface="Muli"/>
                <a:ea typeface="Muli"/>
                <a:cs typeface="Muli"/>
                <a:sym typeface="Muli"/>
              </a:defRPr>
            </a:lvl6pPr>
            <a:lvl7pPr lvl="6" algn="l">
              <a:lnSpc>
                <a:spcPct val="115000"/>
              </a:lnSpc>
              <a:spcBef>
                <a:spcPts val="1600"/>
              </a:spcBef>
              <a:spcAft>
                <a:spcPts val="0"/>
              </a:spcAft>
              <a:buSzPts val="1400"/>
              <a:buNone/>
              <a:defRPr sz="1000">
                <a:solidFill>
                  <a:srgbClr val="FFFFFF"/>
                </a:solidFill>
                <a:latin typeface="Muli"/>
                <a:ea typeface="Muli"/>
                <a:cs typeface="Muli"/>
                <a:sym typeface="Muli"/>
              </a:defRPr>
            </a:lvl7pPr>
            <a:lvl8pPr lvl="7" algn="l">
              <a:lnSpc>
                <a:spcPct val="115000"/>
              </a:lnSpc>
              <a:spcBef>
                <a:spcPts val="1600"/>
              </a:spcBef>
              <a:spcAft>
                <a:spcPts val="0"/>
              </a:spcAft>
              <a:buSzPts val="1400"/>
              <a:buNone/>
              <a:defRPr sz="1000">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63"/>
        <p:cNvGrpSpPr/>
        <p:nvPr/>
      </p:nvGrpSpPr>
      <p:grpSpPr>
        <a:xfrm>
          <a:off x="0" y="0"/>
          <a:ext cx="0" cy="0"/>
          <a:chOff x="0" y="0"/>
          <a:chExt cx="0" cy="0"/>
        </a:xfrm>
      </p:grpSpPr>
      <p:sp>
        <p:nvSpPr>
          <p:cNvPr id="64" name="Google Shape;64;p8"/>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8"/>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
          <p:cNvSpPr txBox="1">
            <a:spLocks noGrp="1"/>
          </p:cNvSpPr>
          <p:nvPr>
            <p:ph type="title"/>
          </p:nvPr>
        </p:nvSpPr>
        <p:spPr>
          <a:xfrm>
            <a:off x="2608825" y="753700"/>
            <a:ext cx="6424500" cy="801900"/>
          </a:xfrm>
          <a:prstGeom prst="rect">
            <a:avLst/>
          </a:prstGeom>
          <a:noFill/>
          <a:ln>
            <a:noFill/>
          </a:ln>
        </p:spPr>
        <p:txBody>
          <a:bodyPr spcFirstLastPara="1" wrap="square" lIns="91425" tIns="91425" rIns="91425" bIns="91425" anchor="t" anchorCtr="0"/>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69" name="Google Shape;69;p8"/>
          <p:cNvSpPr txBox="1">
            <a:spLocks noGrp="1"/>
          </p:cNvSpPr>
          <p:nvPr>
            <p:ph type="subTitle" idx="1"/>
          </p:nvPr>
        </p:nvSpPr>
        <p:spPr>
          <a:xfrm>
            <a:off x="4789525" y="1359950"/>
            <a:ext cx="4243800" cy="3936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70" name="Google Shape;70;p8"/>
          <p:cNvSpPr txBox="1">
            <a:spLocks noGrp="1"/>
          </p:cNvSpPr>
          <p:nvPr>
            <p:ph type="subTitle" idx="2"/>
          </p:nvPr>
        </p:nvSpPr>
        <p:spPr>
          <a:xfrm>
            <a:off x="6520250" y="1741300"/>
            <a:ext cx="2513100" cy="410700"/>
          </a:xfrm>
          <a:prstGeom prst="rect">
            <a:avLst/>
          </a:prstGeom>
          <a:noFill/>
          <a:ln>
            <a:noFill/>
          </a:ln>
        </p:spPr>
        <p:txBody>
          <a:bodyPr spcFirstLastPara="1" wrap="square" lIns="91425" tIns="91425" rIns="91425" bIns="91425" anchor="t" anchorCtr="0"/>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
        <p:nvSpPr>
          <p:cNvPr id="71" name="Google Shape;71;p8"/>
          <p:cNvSpPr/>
          <p:nvPr/>
        </p:nvSpPr>
        <p:spPr>
          <a:xfrm flipH="1">
            <a:off x="0" y="2548900"/>
            <a:ext cx="3121800" cy="1443900"/>
          </a:xfrm>
          <a:prstGeom prst="parallelogram">
            <a:avLst>
              <a:gd name="adj" fmla="val 96329"/>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rot="5400000">
            <a:off x="-790900" y="1012275"/>
            <a:ext cx="3329100" cy="1747200"/>
          </a:xfrm>
          <a:prstGeom prst="triangle">
            <a:avLst>
              <a:gd name="adj" fmla="val 69864"/>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73"/>
        <p:cNvGrpSpPr/>
        <p:nvPr/>
      </p:nvGrpSpPr>
      <p:grpSpPr>
        <a:xfrm>
          <a:off x="0" y="0"/>
          <a:ext cx="0" cy="0"/>
          <a:chOff x="0" y="0"/>
          <a:chExt cx="0" cy="0"/>
        </a:xfrm>
      </p:grpSpPr>
      <p:sp>
        <p:nvSpPr>
          <p:cNvPr id="74" name="Google Shape;7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9"/>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9"/>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9"/>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rot="8778896" flipH="1">
            <a:off x="3036819" y="52402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rot="8778896" flipH="1">
            <a:off x="2580369" y="-790424"/>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9"/>
          <p:cNvSpPr/>
          <p:nvPr/>
        </p:nvSpPr>
        <p:spPr>
          <a:xfrm rot="8778896" flipH="1">
            <a:off x="5075169" y="1749501"/>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9"/>
          <p:cNvSpPr/>
          <p:nvPr/>
        </p:nvSpPr>
        <p:spPr>
          <a:xfrm rot="8778896" flipH="1">
            <a:off x="5608569" y="298147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txBox="1">
            <a:spLocks noGrp="1"/>
          </p:cNvSpPr>
          <p:nvPr>
            <p:ph type="title"/>
          </p:nvPr>
        </p:nvSpPr>
        <p:spPr>
          <a:xfrm>
            <a:off x="254133" y="3471700"/>
            <a:ext cx="84600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86" name="Google Shape;86;p9"/>
          <p:cNvGrpSpPr/>
          <p:nvPr/>
        </p:nvGrpSpPr>
        <p:grpSpPr>
          <a:xfrm rot="-5400000">
            <a:off x="-164001" y="3723552"/>
            <a:ext cx="649715" cy="69000"/>
            <a:chOff x="684763" y="3506750"/>
            <a:chExt cx="3536825" cy="69000"/>
          </a:xfrm>
        </p:grpSpPr>
        <p:sp>
          <p:nvSpPr>
            <p:cNvPr id="87" name="Google Shape;87;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9"/>
          <p:cNvSpPr txBox="1">
            <a:spLocks noGrp="1"/>
          </p:cNvSpPr>
          <p:nvPr>
            <p:ph type="subTitle" idx="1"/>
          </p:nvPr>
        </p:nvSpPr>
        <p:spPr>
          <a:xfrm>
            <a:off x="254133" y="3968200"/>
            <a:ext cx="8460000" cy="393600"/>
          </a:xfrm>
          <a:prstGeom prst="rect">
            <a:avLst/>
          </a:prstGeom>
          <a:noFill/>
          <a:ln>
            <a:noFill/>
          </a:ln>
        </p:spPr>
        <p:txBody>
          <a:bodyPr spcFirstLastPara="1" wrap="square" lIns="91425" tIns="91425" rIns="91425" bIns="91425" anchor="t" anchorCtr="0"/>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2789875" y="1241800"/>
            <a:ext cx="6167400" cy="12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0F0F0"/>
                </a:solidFill>
              </a:rPr>
              <a:t>Fundamental Analysis</a:t>
            </a:r>
            <a:r>
              <a:rPr lang="en"/>
              <a:t> </a:t>
            </a:r>
            <a:r>
              <a:rPr lang="en" b="1">
                <a:solidFill>
                  <a:srgbClr val="75A6E7"/>
                </a:solidFill>
              </a:rPr>
              <a:t>&amp;</a:t>
            </a:r>
            <a:r>
              <a:rPr lang="en">
                <a:solidFill>
                  <a:srgbClr val="648DC6"/>
                </a:solidFill>
              </a:rPr>
              <a:t> </a:t>
            </a:r>
            <a:r>
              <a:rPr lang="en">
                <a:solidFill>
                  <a:srgbClr val="F0F0F0"/>
                </a:solidFill>
              </a:rPr>
              <a:t>Stock Price Estimation </a:t>
            </a:r>
            <a:endParaRPr>
              <a:solidFill>
                <a:srgbClr val="F0F0F0"/>
              </a:solidFill>
            </a:endParaRPr>
          </a:p>
        </p:txBody>
      </p:sp>
      <p:sp>
        <p:nvSpPr>
          <p:cNvPr id="179" name="Google Shape;179;p26"/>
          <p:cNvSpPr txBox="1">
            <a:spLocks noGrp="1"/>
          </p:cNvSpPr>
          <p:nvPr>
            <p:ph type="subTitle" idx="1"/>
          </p:nvPr>
        </p:nvSpPr>
        <p:spPr>
          <a:xfrm>
            <a:off x="3752875" y="2727525"/>
            <a:ext cx="5204400" cy="81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1400"/>
              <a:t>Team “Millionaires”: </a:t>
            </a:r>
            <a:endParaRPr sz="1400"/>
          </a:p>
          <a:p>
            <a:pPr marL="0" lvl="0" indent="0" algn="l" rtl="0">
              <a:lnSpc>
                <a:spcPct val="100000"/>
              </a:lnSpc>
              <a:spcBef>
                <a:spcPts val="1600"/>
              </a:spcBef>
              <a:spcAft>
                <a:spcPts val="1600"/>
              </a:spcAft>
              <a:buSzPts val="1800"/>
              <a:buNone/>
            </a:pPr>
            <a:r>
              <a:rPr lang="en" sz="1400"/>
              <a:t>Bingqing Li, Kerui Chen, Yuejia Feng, Tingyi Hung, Fan Hong</a:t>
            </a:r>
            <a:endParaRPr sz="1400"/>
          </a:p>
        </p:txBody>
      </p:sp>
      <p:sp>
        <p:nvSpPr>
          <p:cNvPr id="180" name="Google Shape;180;p26"/>
          <p:cNvSpPr txBox="1">
            <a:spLocks noGrp="1"/>
          </p:cNvSpPr>
          <p:nvPr>
            <p:ph type="subTitle" idx="2"/>
          </p:nvPr>
        </p:nvSpPr>
        <p:spPr>
          <a:xfrm>
            <a:off x="6535325" y="3619250"/>
            <a:ext cx="2513100" cy="410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a:t>May 9th, 2019 </a:t>
            </a:r>
            <a:endParaRPr/>
          </a:p>
        </p:txBody>
      </p:sp>
      <p:sp>
        <p:nvSpPr>
          <p:cNvPr id="181" name="Google Shape;181;p26"/>
          <p:cNvSpPr txBox="1"/>
          <p:nvPr/>
        </p:nvSpPr>
        <p:spPr>
          <a:xfrm>
            <a:off x="5450225" y="4456575"/>
            <a:ext cx="3598200" cy="34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rgbClr val="FFFFFF"/>
                </a:solidFill>
                <a:latin typeface="Arial Black"/>
                <a:ea typeface="Arial Black"/>
                <a:cs typeface="Arial Black"/>
                <a:sym typeface="Arial Black"/>
              </a:rPr>
              <a:t>Advanced</a:t>
            </a:r>
            <a:r>
              <a:rPr lang="en">
                <a:solidFill>
                  <a:srgbClr val="5E85B9"/>
                </a:solidFill>
                <a:latin typeface="Arial Black"/>
                <a:ea typeface="Arial Black"/>
                <a:cs typeface="Arial Black"/>
                <a:sym typeface="Arial Black"/>
              </a:rPr>
              <a:t> </a:t>
            </a:r>
            <a:r>
              <a:rPr lang="en">
                <a:solidFill>
                  <a:srgbClr val="FFFFFF"/>
                </a:solidFill>
                <a:latin typeface="Arial Black"/>
                <a:ea typeface="Arial Black"/>
                <a:cs typeface="Arial Black"/>
                <a:sym typeface="Arial Black"/>
              </a:rPr>
              <a:t>Mining </a:t>
            </a:r>
            <a:r>
              <a:rPr lang="en" sz="1400" b="0" i="0" u="none" strike="noStrike" cap="none">
                <a:solidFill>
                  <a:srgbClr val="FFFFFF"/>
                </a:solidFill>
                <a:latin typeface="Arial Black"/>
                <a:ea typeface="Arial Black"/>
                <a:cs typeface="Arial Black"/>
                <a:sym typeface="Arial Black"/>
              </a:rPr>
              <a:t> </a:t>
            </a:r>
            <a:r>
              <a:rPr lang="en" sz="1400" b="0" i="0" u="none" strike="noStrike" cap="none">
                <a:solidFill>
                  <a:srgbClr val="FFC92F"/>
                </a:solidFill>
                <a:latin typeface="Arial Black"/>
                <a:ea typeface="Arial Black"/>
                <a:cs typeface="Arial Black"/>
                <a:sym typeface="Arial Black"/>
              </a:rPr>
              <a:t>&amp;</a:t>
            </a:r>
            <a:r>
              <a:rPr lang="en" sz="1400" b="0" i="0" u="none" strike="noStrike" cap="none">
                <a:solidFill>
                  <a:srgbClr val="FFFFFF"/>
                </a:solidFill>
                <a:latin typeface="Arial Black"/>
                <a:ea typeface="Arial Black"/>
                <a:cs typeface="Arial Black"/>
                <a:sym typeface="Arial Black"/>
              </a:rPr>
              <a:t> </a:t>
            </a:r>
            <a:r>
              <a:rPr lang="en">
                <a:solidFill>
                  <a:srgbClr val="5E85B9"/>
                </a:solidFill>
                <a:latin typeface="Arial Black"/>
                <a:ea typeface="Arial Black"/>
                <a:cs typeface="Arial Black"/>
                <a:sym typeface="Arial Black"/>
              </a:rPr>
              <a:t>Web Analysis</a:t>
            </a:r>
            <a:endParaRPr sz="1400" b="0" i="0" u="none" strike="noStrike" cap="none">
              <a:solidFill>
                <a:srgbClr val="5E85B9"/>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Linear Regression(OLS)</a:t>
            </a:r>
            <a:endParaRPr/>
          </a:p>
        </p:txBody>
      </p:sp>
      <p:grpSp>
        <p:nvGrpSpPr>
          <p:cNvPr id="289" name="Google Shape;289;p35"/>
          <p:cNvGrpSpPr/>
          <p:nvPr/>
        </p:nvGrpSpPr>
        <p:grpSpPr>
          <a:xfrm rot="5400000">
            <a:off x="8641234" y="411193"/>
            <a:ext cx="278152" cy="345818"/>
            <a:chOff x="0" y="46600"/>
            <a:chExt cx="3121800" cy="5004600"/>
          </a:xfrm>
        </p:grpSpPr>
        <p:sp>
          <p:nvSpPr>
            <p:cNvPr id="290" name="Google Shape;290;p35"/>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5"/>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5"/>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93" name="Google Shape;293;p35"/>
          <p:cNvPicPr preferRelativeResize="0"/>
          <p:nvPr/>
        </p:nvPicPr>
        <p:blipFill>
          <a:blip r:embed="rId3">
            <a:alphaModFix/>
          </a:blip>
          <a:stretch>
            <a:fillRect/>
          </a:stretch>
        </p:blipFill>
        <p:spPr>
          <a:xfrm>
            <a:off x="4519800" y="1142375"/>
            <a:ext cx="4154775" cy="3807250"/>
          </a:xfrm>
          <a:prstGeom prst="rect">
            <a:avLst/>
          </a:prstGeom>
          <a:noFill/>
          <a:ln>
            <a:noFill/>
          </a:ln>
        </p:spPr>
      </p:pic>
      <p:pic>
        <p:nvPicPr>
          <p:cNvPr id="294" name="Google Shape;294;p35"/>
          <p:cNvPicPr preferRelativeResize="0"/>
          <p:nvPr/>
        </p:nvPicPr>
        <p:blipFill>
          <a:blip r:embed="rId4">
            <a:alphaModFix/>
          </a:blip>
          <a:stretch>
            <a:fillRect/>
          </a:stretch>
        </p:blipFill>
        <p:spPr>
          <a:xfrm>
            <a:off x="232000" y="1142375"/>
            <a:ext cx="3826175" cy="388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Linear Regression( PanelOLS )</a:t>
            </a:r>
            <a:endParaRPr/>
          </a:p>
        </p:txBody>
      </p:sp>
      <p:grpSp>
        <p:nvGrpSpPr>
          <p:cNvPr id="300" name="Google Shape;300;p36"/>
          <p:cNvGrpSpPr/>
          <p:nvPr/>
        </p:nvGrpSpPr>
        <p:grpSpPr>
          <a:xfrm rot="5400000">
            <a:off x="8641234" y="411193"/>
            <a:ext cx="278152" cy="345818"/>
            <a:chOff x="0" y="46600"/>
            <a:chExt cx="3121800" cy="5004600"/>
          </a:xfrm>
        </p:grpSpPr>
        <p:sp>
          <p:nvSpPr>
            <p:cNvPr id="301" name="Google Shape;301;p36"/>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6"/>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6"/>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36"/>
          <p:cNvSpPr txBox="1"/>
          <p:nvPr/>
        </p:nvSpPr>
        <p:spPr>
          <a:xfrm>
            <a:off x="712325" y="1100850"/>
            <a:ext cx="8029800" cy="518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uli"/>
              <a:buChar char="❖"/>
            </a:pPr>
            <a:r>
              <a:rPr lang="en" sz="1800">
                <a:latin typeface="Muli"/>
                <a:ea typeface="Muli"/>
                <a:cs typeface="Muli"/>
                <a:sym typeface="Muli"/>
              </a:rPr>
              <a:t>When training the Panel OLS model, it will cluster by time and entities automatically</a:t>
            </a:r>
            <a:endParaRPr sz="1800">
              <a:latin typeface="Muli"/>
              <a:ea typeface="Muli"/>
              <a:cs typeface="Muli"/>
              <a:sym typeface="Muli"/>
            </a:endParaRPr>
          </a:p>
        </p:txBody>
      </p:sp>
      <p:pic>
        <p:nvPicPr>
          <p:cNvPr id="305" name="Google Shape;305;p36"/>
          <p:cNvPicPr preferRelativeResize="0"/>
          <p:nvPr/>
        </p:nvPicPr>
        <p:blipFill>
          <a:blip r:embed="rId3">
            <a:alphaModFix/>
          </a:blip>
          <a:stretch>
            <a:fillRect/>
          </a:stretch>
        </p:blipFill>
        <p:spPr>
          <a:xfrm>
            <a:off x="559225" y="1530575"/>
            <a:ext cx="4252750" cy="1853527"/>
          </a:xfrm>
          <a:prstGeom prst="rect">
            <a:avLst/>
          </a:prstGeom>
          <a:noFill/>
          <a:ln>
            <a:noFill/>
          </a:ln>
        </p:spPr>
      </p:pic>
      <p:pic>
        <p:nvPicPr>
          <p:cNvPr id="306" name="Google Shape;306;p36"/>
          <p:cNvPicPr preferRelativeResize="0"/>
          <p:nvPr/>
        </p:nvPicPr>
        <p:blipFill rotWithShape="1">
          <a:blip r:embed="rId4">
            <a:alphaModFix/>
          </a:blip>
          <a:srcRect b="33368"/>
          <a:stretch/>
        </p:blipFill>
        <p:spPr>
          <a:xfrm>
            <a:off x="618600" y="3385750"/>
            <a:ext cx="4252751" cy="1579325"/>
          </a:xfrm>
          <a:prstGeom prst="rect">
            <a:avLst/>
          </a:prstGeom>
          <a:noFill/>
          <a:ln>
            <a:noFill/>
          </a:ln>
        </p:spPr>
      </p:pic>
      <p:pic>
        <p:nvPicPr>
          <p:cNvPr id="307" name="Google Shape;307;p36"/>
          <p:cNvPicPr preferRelativeResize="0"/>
          <p:nvPr/>
        </p:nvPicPr>
        <p:blipFill rotWithShape="1">
          <a:blip r:embed="rId5">
            <a:alphaModFix/>
          </a:blip>
          <a:srcRect r="6288"/>
          <a:stretch/>
        </p:blipFill>
        <p:spPr>
          <a:xfrm>
            <a:off x="5112125" y="2054475"/>
            <a:ext cx="3718350" cy="241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title"/>
          </p:nvPr>
        </p:nvSpPr>
        <p:spPr>
          <a:xfrm>
            <a:off x="259025" y="2499500"/>
            <a:ext cx="6790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4200">
                <a:solidFill>
                  <a:srgbClr val="FFFFFF"/>
                </a:solidFill>
              </a:rPr>
              <a:t>Stock Price Estimation</a:t>
            </a:r>
            <a:endParaRPr sz="4200">
              <a:solidFill>
                <a:srgbClr val="FFFFFF"/>
              </a:solidFill>
            </a:endParaRPr>
          </a:p>
        </p:txBody>
      </p:sp>
      <p:sp>
        <p:nvSpPr>
          <p:cNvPr id="313" name="Google Shape;313;p37"/>
          <p:cNvSpPr txBox="1">
            <a:spLocks noGrp="1"/>
          </p:cNvSpPr>
          <p:nvPr>
            <p:ph type="subTitle" idx="1"/>
          </p:nvPr>
        </p:nvSpPr>
        <p:spPr>
          <a:xfrm>
            <a:off x="2101650" y="3341300"/>
            <a:ext cx="2753400" cy="42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000" b="1">
                <a:solidFill>
                  <a:srgbClr val="FFFFFF"/>
                </a:solidFill>
                <a:latin typeface="Muli"/>
                <a:ea typeface="Muli"/>
                <a:cs typeface="Muli"/>
                <a:sym typeface="Muli"/>
              </a:rPr>
              <a:t>Time </a:t>
            </a:r>
            <a:r>
              <a:rPr lang="en" sz="2000" b="1">
                <a:latin typeface="Muli"/>
                <a:ea typeface="Muli"/>
                <a:cs typeface="Muli"/>
                <a:sym typeface="Muli"/>
              </a:rPr>
              <a:t>S</a:t>
            </a:r>
            <a:r>
              <a:rPr lang="en" sz="2000" b="1">
                <a:solidFill>
                  <a:srgbClr val="FFFFFF"/>
                </a:solidFill>
                <a:latin typeface="Muli"/>
                <a:ea typeface="Muli"/>
                <a:cs typeface="Muli"/>
                <a:sym typeface="Muli"/>
              </a:rPr>
              <a:t>eries Model</a:t>
            </a:r>
            <a:endParaRPr sz="2000" b="1">
              <a:solidFill>
                <a:srgbClr val="FFFFFF"/>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Our Data - Price</a:t>
            </a:r>
            <a:endParaRPr/>
          </a:p>
        </p:txBody>
      </p:sp>
      <p:grpSp>
        <p:nvGrpSpPr>
          <p:cNvPr id="319" name="Google Shape;319;p38"/>
          <p:cNvGrpSpPr/>
          <p:nvPr/>
        </p:nvGrpSpPr>
        <p:grpSpPr>
          <a:xfrm rot="5400000">
            <a:off x="8641234" y="411193"/>
            <a:ext cx="278152" cy="345818"/>
            <a:chOff x="0" y="46600"/>
            <a:chExt cx="3121800" cy="5004600"/>
          </a:xfrm>
        </p:grpSpPr>
        <p:sp>
          <p:nvSpPr>
            <p:cNvPr id="320" name="Google Shape;320;p3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8"/>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 name="Google Shape;323;p38"/>
          <p:cNvSpPr txBox="1"/>
          <p:nvPr/>
        </p:nvSpPr>
        <p:spPr>
          <a:xfrm>
            <a:off x="5059925" y="1215200"/>
            <a:ext cx="3680700" cy="3409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Muli"/>
              <a:buChar char="●"/>
            </a:pPr>
            <a:r>
              <a:rPr lang="en" sz="1600">
                <a:latin typeface="Muli"/>
                <a:ea typeface="Muli"/>
                <a:cs typeface="Muli"/>
                <a:sym typeface="Muli"/>
              </a:rPr>
              <a:t>Time series data of prices for each company from 2010 to 2016 (years may be different) </a:t>
            </a:r>
            <a:endParaRPr sz="1600">
              <a:latin typeface="Muli"/>
              <a:ea typeface="Muli"/>
              <a:cs typeface="Muli"/>
              <a:sym typeface="Muli"/>
            </a:endParaRPr>
          </a:p>
          <a:p>
            <a:pPr marL="457200" lvl="0" indent="-330200" algn="l" rtl="0">
              <a:lnSpc>
                <a:spcPct val="115000"/>
              </a:lnSpc>
              <a:spcBef>
                <a:spcPts val="0"/>
              </a:spcBef>
              <a:spcAft>
                <a:spcPts val="0"/>
              </a:spcAft>
              <a:buSzPts val="1600"/>
              <a:buFont typeface="Muli"/>
              <a:buChar char="●"/>
            </a:pPr>
            <a:r>
              <a:rPr lang="en" sz="1600">
                <a:latin typeface="Muli"/>
                <a:ea typeface="Muli"/>
                <a:cs typeface="Muli"/>
                <a:sym typeface="Muli"/>
              </a:rPr>
              <a:t>1762 data points</a:t>
            </a:r>
            <a:endParaRPr sz="1600">
              <a:latin typeface="Muli"/>
              <a:ea typeface="Muli"/>
              <a:cs typeface="Muli"/>
              <a:sym typeface="Muli"/>
            </a:endParaRPr>
          </a:p>
          <a:p>
            <a:pPr marL="457200" lvl="0" indent="-330200" algn="l" rtl="0">
              <a:lnSpc>
                <a:spcPct val="115000"/>
              </a:lnSpc>
              <a:spcBef>
                <a:spcPts val="0"/>
              </a:spcBef>
              <a:spcAft>
                <a:spcPts val="0"/>
              </a:spcAft>
              <a:buSzPts val="1600"/>
              <a:buFont typeface="Muli"/>
              <a:buChar char="●"/>
            </a:pPr>
            <a:r>
              <a:rPr lang="en" sz="1600">
                <a:latin typeface="Muli"/>
                <a:ea typeface="Muli"/>
                <a:cs typeface="Muli"/>
                <a:sym typeface="Muli"/>
              </a:rPr>
              <a:t>Variables:</a:t>
            </a:r>
            <a:endParaRPr sz="1600">
              <a:latin typeface="Muli"/>
              <a:ea typeface="Muli"/>
              <a:cs typeface="Muli"/>
              <a:sym typeface="Muli"/>
            </a:endParaRPr>
          </a:p>
          <a:p>
            <a:pPr marL="914400" lvl="1" indent="-330200" algn="l" rtl="0">
              <a:lnSpc>
                <a:spcPct val="115000"/>
              </a:lnSpc>
              <a:spcBef>
                <a:spcPts val="0"/>
              </a:spcBef>
              <a:spcAft>
                <a:spcPts val="0"/>
              </a:spcAft>
              <a:buSzPts val="1600"/>
              <a:buChar char="○"/>
            </a:pPr>
            <a:r>
              <a:rPr lang="en" sz="1600">
                <a:latin typeface="Muli"/>
                <a:ea typeface="Muli"/>
                <a:cs typeface="Muli"/>
                <a:sym typeface="Muli"/>
              </a:rPr>
              <a:t>open: </a:t>
            </a:r>
            <a:r>
              <a:rPr lang="en" sz="1600">
                <a:highlight>
                  <a:srgbClr val="FFFFFF"/>
                </a:highlight>
                <a:latin typeface="Muli"/>
                <a:ea typeface="Muli"/>
                <a:cs typeface="Muli"/>
                <a:sym typeface="Muli"/>
              </a:rPr>
              <a:t>starting price</a:t>
            </a:r>
            <a:endParaRPr sz="1600">
              <a:latin typeface="Muli"/>
              <a:ea typeface="Muli"/>
              <a:cs typeface="Muli"/>
              <a:sym typeface="Muli"/>
            </a:endParaRPr>
          </a:p>
          <a:p>
            <a:pPr marL="914400" lvl="1" indent="-330200" algn="l" rtl="0">
              <a:lnSpc>
                <a:spcPct val="115000"/>
              </a:lnSpc>
              <a:spcBef>
                <a:spcPts val="0"/>
              </a:spcBef>
              <a:spcAft>
                <a:spcPts val="0"/>
              </a:spcAft>
              <a:buSzPts val="1600"/>
              <a:buChar char="○"/>
            </a:pPr>
            <a:r>
              <a:rPr lang="en" sz="1600">
                <a:latin typeface="Muli"/>
                <a:ea typeface="Muli"/>
                <a:cs typeface="Muli"/>
                <a:sym typeface="Muli"/>
              </a:rPr>
              <a:t>close</a:t>
            </a:r>
            <a:r>
              <a:rPr lang="en" sz="1600">
                <a:highlight>
                  <a:srgbClr val="FFFFFF"/>
                </a:highlight>
                <a:latin typeface="Muli"/>
                <a:ea typeface="Muli"/>
                <a:cs typeface="Muli"/>
                <a:sym typeface="Muli"/>
              </a:rPr>
              <a:t>: final price</a:t>
            </a:r>
            <a:endParaRPr sz="1600">
              <a:latin typeface="Muli"/>
              <a:ea typeface="Muli"/>
              <a:cs typeface="Muli"/>
              <a:sym typeface="Muli"/>
            </a:endParaRPr>
          </a:p>
          <a:p>
            <a:pPr marL="914400" lvl="1" indent="-330200" algn="l" rtl="0">
              <a:lnSpc>
                <a:spcPct val="115000"/>
              </a:lnSpc>
              <a:spcBef>
                <a:spcPts val="0"/>
              </a:spcBef>
              <a:spcAft>
                <a:spcPts val="0"/>
              </a:spcAft>
              <a:buSzPts val="1600"/>
              <a:buChar char="○"/>
            </a:pPr>
            <a:r>
              <a:rPr lang="en" sz="1600">
                <a:latin typeface="Muli"/>
                <a:ea typeface="Muli"/>
                <a:cs typeface="Muli"/>
                <a:sym typeface="Muli"/>
              </a:rPr>
              <a:t>low: </a:t>
            </a:r>
            <a:r>
              <a:rPr lang="en" sz="1600">
                <a:highlight>
                  <a:srgbClr val="FFFFFF"/>
                </a:highlight>
                <a:latin typeface="Muli"/>
                <a:ea typeface="Muli"/>
                <a:cs typeface="Muli"/>
                <a:sym typeface="Muli"/>
              </a:rPr>
              <a:t>minimum price</a:t>
            </a:r>
            <a:endParaRPr sz="1600">
              <a:latin typeface="Muli"/>
              <a:ea typeface="Muli"/>
              <a:cs typeface="Muli"/>
              <a:sym typeface="Muli"/>
            </a:endParaRPr>
          </a:p>
          <a:p>
            <a:pPr marL="914400" lvl="1" indent="-330200" algn="l" rtl="0">
              <a:lnSpc>
                <a:spcPct val="115000"/>
              </a:lnSpc>
              <a:spcBef>
                <a:spcPts val="0"/>
              </a:spcBef>
              <a:spcAft>
                <a:spcPts val="0"/>
              </a:spcAft>
              <a:buSzPts val="1600"/>
              <a:buChar char="○"/>
            </a:pPr>
            <a:r>
              <a:rPr lang="en" sz="1600">
                <a:latin typeface="Muli"/>
                <a:ea typeface="Muli"/>
                <a:cs typeface="Muli"/>
                <a:sym typeface="Muli"/>
              </a:rPr>
              <a:t>high: </a:t>
            </a:r>
            <a:r>
              <a:rPr lang="en" sz="1600">
                <a:highlight>
                  <a:srgbClr val="FFFFFF"/>
                </a:highlight>
                <a:latin typeface="Muli"/>
                <a:ea typeface="Muli"/>
                <a:cs typeface="Muli"/>
                <a:sym typeface="Muli"/>
              </a:rPr>
              <a:t>maximum price</a:t>
            </a:r>
            <a:endParaRPr sz="1600">
              <a:latin typeface="Muli"/>
              <a:ea typeface="Muli"/>
              <a:cs typeface="Muli"/>
              <a:sym typeface="Muli"/>
            </a:endParaRPr>
          </a:p>
          <a:p>
            <a:pPr marL="914400" lvl="1" indent="-330200" algn="l" rtl="0">
              <a:lnSpc>
                <a:spcPct val="115000"/>
              </a:lnSpc>
              <a:spcBef>
                <a:spcPts val="0"/>
              </a:spcBef>
              <a:spcAft>
                <a:spcPts val="0"/>
              </a:spcAft>
              <a:buSzPts val="1600"/>
              <a:buChar char="○"/>
            </a:pPr>
            <a:r>
              <a:rPr lang="en" sz="1600">
                <a:latin typeface="Muli"/>
                <a:ea typeface="Muli"/>
                <a:cs typeface="Muli"/>
                <a:sym typeface="Muli"/>
              </a:rPr>
              <a:t>volume: </a:t>
            </a:r>
            <a:r>
              <a:rPr lang="en" sz="1600">
                <a:highlight>
                  <a:srgbClr val="FFFFFF"/>
                </a:highlight>
                <a:latin typeface="Muli"/>
                <a:ea typeface="Muli"/>
                <a:cs typeface="Muli"/>
                <a:sym typeface="Muli"/>
              </a:rPr>
              <a:t>the number of shares bought or sold in the day</a:t>
            </a:r>
            <a:endParaRPr sz="1600">
              <a:latin typeface="Muli"/>
              <a:ea typeface="Muli"/>
              <a:cs typeface="Muli"/>
              <a:sym typeface="Muli"/>
            </a:endParaRPr>
          </a:p>
          <a:p>
            <a:pPr marL="0" lvl="0" indent="0" algn="l" rtl="0">
              <a:lnSpc>
                <a:spcPct val="115000"/>
              </a:lnSpc>
              <a:spcBef>
                <a:spcPts val="0"/>
              </a:spcBef>
              <a:spcAft>
                <a:spcPts val="0"/>
              </a:spcAft>
              <a:buNone/>
            </a:pPr>
            <a:endParaRPr sz="1500">
              <a:latin typeface="Muli"/>
              <a:ea typeface="Muli"/>
              <a:cs typeface="Muli"/>
              <a:sym typeface="Muli"/>
            </a:endParaRPr>
          </a:p>
        </p:txBody>
      </p:sp>
      <p:pic>
        <p:nvPicPr>
          <p:cNvPr id="324" name="Google Shape;324;p38"/>
          <p:cNvPicPr preferRelativeResize="0"/>
          <p:nvPr/>
        </p:nvPicPr>
        <p:blipFill>
          <a:blip r:embed="rId3">
            <a:alphaModFix/>
          </a:blip>
          <a:stretch>
            <a:fillRect/>
          </a:stretch>
        </p:blipFill>
        <p:spPr>
          <a:xfrm>
            <a:off x="291875" y="2044200"/>
            <a:ext cx="4691476" cy="162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Auto-Arima</a:t>
            </a:r>
            <a:endParaRPr/>
          </a:p>
        </p:txBody>
      </p:sp>
      <p:sp>
        <p:nvSpPr>
          <p:cNvPr id="330" name="Google Shape;330;p39"/>
          <p:cNvSpPr txBox="1">
            <a:spLocks noGrp="1"/>
          </p:cNvSpPr>
          <p:nvPr>
            <p:ph type="body" idx="1"/>
          </p:nvPr>
        </p:nvSpPr>
        <p:spPr>
          <a:xfrm>
            <a:off x="370475" y="1673325"/>
            <a:ext cx="84600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Char char="●"/>
            </a:pPr>
            <a:r>
              <a:rPr lang="en" sz="1900">
                <a:solidFill>
                  <a:srgbClr val="000000"/>
                </a:solidFill>
              </a:rPr>
              <a:t>Automatically find the best combination of Arima model based on information criterion which estimates the quality of the model</a:t>
            </a:r>
            <a:endParaRPr sz="1900">
              <a:solidFill>
                <a:srgbClr val="000000"/>
              </a:solidFill>
            </a:endParaRPr>
          </a:p>
          <a:p>
            <a:pPr marL="457200" lvl="0" indent="-349250" algn="l" rtl="0">
              <a:spcBef>
                <a:spcPts val="0"/>
              </a:spcBef>
              <a:spcAft>
                <a:spcPts val="0"/>
              </a:spcAft>
              <a:buClr>
                <a:srgbClr val="000000"/>
              </a:buClr>
              <a:buSzPts val="1900"/>
              <a:buChar char="●"/>
            </a:pPr>
            <a:r>
              <a:rPr lang="en" sz="1900">
                <a:solidFill>
                  <a:srgbClr val="000000"/>
                </a:solidFill>
              </a:rPr>
              <a:t>Parameters:</a:t>
            </a:r>
            <a:endParaRPr sz="19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p: The order of the auto-regressive model, which will incorporates past values.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d: The degree of differencing.</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q: The order of the moving average model.</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P, D &amp; Q: Describe the same associations as p,d, and q, but correspond with the seasonal components of the model.</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rPr>
              <a:t>m: The number of observations per seasonal cycle. m = 12 (for monthly data suggests a yearly seasonal cycle)</a:t>
            </a:r>
            <a:endParaRPr sz="1500">
              <a:solidFill>
                <a:srgbClr val="000000"/>
              </a:solidFill>
            </a:endParaRPr>
          </a:p>
          <a:p>
            <a:pPr marL="457200" lvl="0" indent="-349250" algn="l" rtl="0">
              <a:spcBef>
                <a:spcPts val="0"/>
              </a:spcBef>
              <a:spcAft>
                <a:spcPts val="0"/>
              </a:spcAft>
              <a:buClr>
                <a:srgbClr val="000000"/>
              </a:buClr>
              <a:buSzPts val="1900"/>
              <a:buChar char="●"/>
            </a:pPr>
            <a:r>
              <a:rPr lang="en" sz="1500">
                <a:solidFill>
                  <a:srgbClr val="000000"/>
                </a:solidFill>
              </a:rPr>
              <a:t>Using AIC and BIC to test model’s quality</a:t>
            </a:r>
            <a:endParaRPr sz="1500">
              <a:solidFill>
                <a:srgbClr val="000000"/>
              </a:solidFill>
            </a:endParaRPr>
          </a:p>
        </p:txBody>
      </p:sp>
      <p:sp>
        <p:nvSpPr>
          <p:cNvPr id="331" name="Google Shape;331;p39"/>
          <p:cNvSpPr txBox="1">
            <a:spLocks noGrp="1"/>
          </p:cNvSpPr>
          <p:nvPr>
            <p:ph type="subTitle" idx="2"/>
          </p:nvPr>
        </p:nvSpPr>
        <p:spPr>
          <a:xfrm>
            <a:off x="370483" y="126645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Muli"/>
                <a:ea typeface="Muli"/>
                <a:cs typeface="Muli"/>
                <a:sym typeface="Muli"/>
              </a:rPr>
              <a:t>Model Explanation</a:t>
            </a:r>
            <a:endParaRPr sz="2000">
              <a:solidFill>
                <a:srgbClr val="000000"/>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Auto-Arima</a:t>
            </a:r>
            <a:endParaRPr/>
          </a:p>
        </p:txBody>
      </p:sp>
      <p:grpSp>
        <p:nvGrpSpPr>
          <p:cNvPr id="337" name="Google Shape;337;p40"/>
          <p:cNvGrpSpPr/>
          <p:nvPr/>
        </p:nvGrpSpPr>
        <p:grpSpPr>
          <a:xfrm rot="5400000">
            <a:off x="8641234" y="411193"/>
            <a:ext cx="278152" cy="345818"/>
            <a:chOff x="0" y="46600"/>
            <a:chExt cx="3121800" cy="5004600"/>
          </a:xfrm>
        </p:grpSpPr>
        <p:sp>
          <p:nvSpPr>
            <p:cNvPr id="338" name="Google Shape;338;p40"/>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0"/>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0"/>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1" name="Google Shape;341;p40"/>
          <p:cNvSpPr txBox="1"/>
          <p:nvPr/>
        </p:nvSpPr>
        <p:spPr>
          <a:xfrm>
            <a:off x="559775" y="1214575"/>
            <a:ext cx="6960000" cy="38532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2000">
                <a:latin typeface="Muli"/>
                <a:ea typeface="Muli"/>
                <a:cs typeface="Muli"/>
                <a:sym typeface="Muli"/>
              </a:rPr>
              <a:t>Steps:</a:t>
            </a:r>
            <a:endParaRPr sz="2000">
              <a:latin typeface="Muli"/>
              <a:ea typeface="Muli"/>
              <a:cs typeface="Muli"/>
              <a:sym typeface="Muli"/>
            </a:endParaRPr>
          </a:p>
          <a:p>
            <a:pPr marL="0" lvl="0" indent="0" algn="l" rtl="0">
              <a:lnSpc>
                <a:spcPct val="120000"/>
              </a:lnSpc>
              <a:spcBef>
                <a:spcPts val="0"/>
              </a:spcBef>
              <a:spcAft>
                <a:spcPts val="0"/>
              </a:spcAft>
              <a:buNone/>
            </a:pPr>
            <a:endParaRPr>
              <a:latin typeface="Muli"/>
              <a:ea typeface="Muli"/>
              <a:cs typeface="Muli"/>
              <a:sym typeface="Muli"/>
            </a:endParaRPr>
          </a:p>
          <a:p>
            <a:pPr marL="457200" lvl="0" indent="-342900" algn="l" rtl="0">
              <a:lnSpc>
                <a:spcPct val="120000"/>
              </a:lnSpc>
              <a:spcBef>
                <a:spcPts val="0"/>
              </a:spcBef>
              <a:spcAft>
                <a:spcPts val="0"/>
              </a:spcAft>
              <a:buSzPts val="1800"/>
              <a:buFont typeface="Muli"/>
              <a:buChar char="●"/>
            </a:pPr>
            <a:r>
              <a:rPr lang="en" sz="1800">
                <a:latin typeface="Muli"/>
                <a:ea typeface="Muli"/>
                <a:cs typeface="Muli"/>
                <a:sym typeface="Muli"/>
              </a:rPr>
              <a:t>Load and preprocess dataset</a:t>
            </a:r>
            <a:endParaRPr sz="1800">
              <a:latin typeface="Muli"/>
              <a:ea typeface="Muli"/>
              <a:cs typeface="Muli"/>
              <a:sym typeface="Muli"/>
            </a:endParaRPr>
          </a:p>
          <a:p>
            <a:pPr marL="914400" marR="0" lvl="1" indent="-342900" algn="l" rtl="0">
              <a:lnSpc>
                <a:spcPct val="120000"/>
              </a:lnSpc>
              <a:spcBef>
                <a:spcPts val="0"/>
              </a:spcBef>
              <a:spcAft>
                <a:spcPts val="0"/>
              </a:spcAft>
              <a:buSzPts val="1800"/>
              <a:buFont typeface="Muli"/>
              <a:buChar char="○"/>
            </a:pPr>
            <a:r>
              <a:rPr lang="en" sz="1800">
                <a:latin typeface="Muli"/>
                <a:ea typeface="Muli"/>
                <a:cs typeface="Muli"/>
                <a:sym typeface="Muli"/>
              </a:rPr>
              <a:t>Choose Microsoft (symbol: MSFT) as target company</a:t>
            </a:r>
            <a:endParaRPr sz="1800">
              <a:latin typeface="Muli"/>
              <a:ea typeface="Muli"/>
              <a:cs typeface="Muli"/>
              <a:sym typeface="Muli"/>
            </a:endParaRPr>
          </a:p>
          <a:p>
            <a:pPr marL="914400" marR="0" lvl="1" indent="-342900" algn="l" rtl="0">
              <a:lnSpc>
                <a:spcPct val="120000"/>
              </a:lnSpc>
              <a:spcBef>
                <a:spcPts val="0"/>
              </a:spcBef>
              <a:spcAft>
                <a:spcPts val="0"/>
              </a:spcAft>
              <a:buSzPts val="1800"/>
              <a:buFont typeface="Muli"/>
              <a:buChar char="○"/>
            </a:pPr>
            <a:r>
              <a:rPr lang="en" sz="1800">
                <a:latin typeface="Muli"/>
                <a:ea typeface="Muli"/>
                <a:cs typeface="Muli"/>
                <a:sym typeface="Muli"/>
              </a:rPr>
              <a:t>Use “close” data as target variable to predict on</a:t>
            </a:r>
            <a:endParaRPr sz="1800">
              <a:latin typeface="Muli"/>
              <a:ea typeface="Muli"/>
              <a:cs typeface="Muli"/>
              <a:sym typeface="Muli"/>
            </a:endParaRPr>
          </a:p>
          <a:p>
            <a:pPr marL="914400" marR="0" lvl="1" indent="-342900" algn="l" rtl="0">
              <a:lnSpc>
                <a:spcPct val="120000"/>
              </a:lnSpc>
              <a:spcBef>
                <a:spcPts val="0"/>
              </a:spcBef>
              <a:spcAft>
                <a:spcPts val="0"/>
              </a:spcAft>
              <a:buSzPts val="1800"/>
              <a:buFont typeface="Muli"/>
              <a:buChar char="○"/>
            </a:pPr>
            <a:r>
              <a:rPr lang="en" sz="1800">
                <a:latin typeface="Muli"/>
                <a:ea typeface="Muli"/>
                <a:cs typeface="Muli"/>
                <a:sym typeface="Muli"/>
              </a:rPr>
              <a:t>Drop the other columns</a:t>
            </a:r>
            <a:endParaRPr sz="1800">
              <a:latin typeface="Muli"/>
              <a:ea typeface="Muli"/>
              <a:cs typeface="Muli"/>
              <a:sym typeface="Muli"/>
            </a:endParaRPr>
          </a:p>
          <a:p>
            <a:pPr marL="457200" lvl="0" indent="-342900" algn="l" rtl="0">
              <a:lnSpc>
                <a:spcPct val="120000"/>
              </a:lnSpc>
              <a:spcBef>
                <a:spcPts val="1000"/>
              </a:spcBef>
              <a:spcAft>
                <a:spcPts val="0"/>
              </a:spcAft>
              <a:buSzPts val="1800"/>
              <a:buFont typeface="Muli"/>
              <a:buChar char="●"/>
            </a:pPr>
            <a:r>
              <a:rPr lang="en" sz="1800">
                <a:latin typeface="Muli"/>
                <a:ea typeface="Muli"/>
                <a:cs typeface="Muli"/>
                <a:sym typeface="Muli"/>
              </a:rPr>
              <a:t>Split the univariate series into train and test sets</a:t>
            </a:r>
            <a:endParaRPr sz="1800">
              <a:latin typeface="Muli"/>
              <a:ea typeface="Muli"/>
              <a:cs typeface="Muli"/>
              <a:sym typeface="Muli"/>
            </a:endParaRPr>
          </a:p>
          <a:p>
            <a:pPr marL="457200" lvl="0" indent="-342900" algn="l" rtl="0">
              <a:lnSpc>
                <a:spcPct val="120000"/>
              </a:lnSpc>
              <a:spcBef>
                <a:spcPts val="0"/>
              </a:spcBef>
              <a:spcAft>
                <a:spcPts val="0"/>
              </a:spcAft>
              <a:buSzPts val="1800"/>
              <a:buFont typeface="Muli"/>
              <a:buChar char="●"/>
            </a:pPr>
            <a:r>
              <a:rPr lang="en" sz="1800">
                <a:latin typeface="Muli"/>
                <a:ea typeface="Muli"/>
                <a:cs typeface="Muli"/>
                <a:sym typeface="Muli"/>
              </a:rPr>
              <a:t>Fit the model</a:t>
            </a:r>
            <a:endParaRPr sz="1800">
              <a:latin typeface="Muli"/>
              <a:ea typeface="Muli"/>
              <a:cs typeface="Muli"/>
              <a:sym typeface="Muli"/>
            </a:endParaRPr>
          </a:p>
          <a:p>
            <a:pPr marL="457200" lvl="0" indent="-342900" algn="l" rtl="0">
              <a:lnSpc>
                <a:spcPct val="120000"/>
              </a:lnSpc>
              <a:spcBef>
                <a:spcPts val="0"/>
              </a:spcBef>
              <a:spcAft>
                <a:spcPts val="0"/>
              </a:spcAft>
              <a:buSzPts val="1800"/>
              <a:buFont typeface="Muli"/>
              <a:buChar char="●"/>
            </a:pPr>
            <a:r>
              <a:rPr lang="en" sz="1800">
                <a:latin typeface="Muli"/>
                <a:ea typeface="Muli"/>
                <a:cs typeface="Muli"/>
                <a:sym typeface="Muli"/>
              </a:rPr>
              <a:t>Make predictions on the test set</a:t>
            </a:r>
            <a:endParaRPr sz="1800">
              <a:latin typeface="Muli"/>
              <a:ea typeface="Muli"/>
              <a:cs typeface="Muli"/>
              <a:sym typeface="Muli"/>
            </a:endParaRPr>
          </a:p>
          <a:p>
            <a:pPr marL="457200" lvl="0" indent="-342900" algn="l" rtl="0">
              <a:lnSpc>
                <a:spcPct val="120000"/>
              </a:lnSpc>
              <a:spcBef>
                <a:spcPts val="0"/>
              </a:spcBef>
              <a:spcAft>
                <a:spcPts val="0"/>
              </a:spcAft>
              <a:buSzPts val="1800"/>
              <a:buFont typeface="Muli"/>
              <a:buChar char="●"/>
            </a:pPr>
            <a:r>
              <a:rPr lang="en" sz="1800">
                <a:latin typeface="Muli"/>
                <a:ea typeface="Muli"/>
                <a:cs typeface="Muli"/>
                <a:sym typeface="Muli"/>
              </a:rPr>
              <a:t>Calculate RMSE</a:t>
            </a:r>
            <a:endParaRPr sz="1800">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Results</a:t>
            </a:r>
            <a:endParaRPr/>
          </a:p>
        </p:txBody>
      </p:sp>
      <p:grpSp>
        <p:nvGrpSpPr>
          <p:cNvPr id="347" name="Google Shape;347;p41"/>
          <p:cNvGrpSpPr/>
          <p:nvPr/>
        </p:nvGrpSpPr>
        <p:grpSpPr>
          <a:xfrm rot="5400000">
            <a:off x="8641234" y="411193"/>
            <a:ext cx="278152" cy="345818"/>
            <a:chOff x="0" y="46600"/>
            <a:chExt cx="3121800" cy="5004600"/>
          </a:xfrm>
        </p:grpSpPr>
        <p:sp>
          <p:nvSpPr>
            <p:cNvPr id="348" name="Google Shape;348;p41"/>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1"/>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1"/>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1" name="Google Shape;351;p41"/>
          <p:cNvSpPr txBox="1"/>
          <p:nvPr/>
        </p:nvSpPr>
        <p:spPr>
          <a:xfrm>
            <a:off x="6681275" y="2513725"/>
            <a:ext cx="2209200" cy="10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Muli"/>
                <a:ea typeface="Muli"/>
                <a:cs typeface="Muli"/>
                <a:sym typeface="Muli"/>
              </a:rPr>
              <a:t>RMSE on test set:</a:t>
            </a:r>
            <a:endParaRPr sz="1800">
              <a:latin typeface="Muli"/>
              <a:ea typeface="Muli"/>
              <a:cs typeface="Muli"/>
              <a:sym typeface="Muli"/>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Muli"/>
              <a:ea typeface="Muli"/>
              <a:cs typeface="Muli"/>
              <a:sym typeface="Muli"/>
            </a:endParaRPr>
          </a:p>
          <a:p>
            <a:pPr marL="0" lvl="0" indent="0" algn="ctr" rtl="0">
              <a:lnSpc>
                <a:spcPct val="115000"/>
              </a:lnSpc>
              <a:spcBef>
                <a:spcPts val="0"/>
              </a:spcBef>
              <a:spcAft>
                <a:spcPts val="0"/>
              </a:spcAft>
              <a:buClr>
                <a:schemeClr val="dk1"/>
              </a:buClr>
              <a:buSzPts val="1100"/>
              <a:buFont typeface="Arial"/>
              <a:buNone/>
            </a:pPr>
            <a:r>
              <a:rPr lang="en" sz="1800">
                <a:solidFill>
                  <a:schemeClr val="dk1"/>
                </a:solidFill>
                <a:latin typeface="Muli"/>
                <a:ea typeface="Muli"/>
                <a:cs typeface="Muli"/>
                <a:sym typeface="Muli"/>
              </a:rPr>
              <a:t>6.858</a:t>
            </a:r>
            <a:endParaRPr sz="1800">
              <a:solidFill>
                <a:schemeClr val="dk1"/>
              </a:solidFill>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p:txBody>
      </p:sp>
      <p:pic>
        <p:nvPicPr>
          <p:cNvPr id="352" name="Google Shape;352;p41"/>
          <p:cNvPicPr preferRelativeResize="0"/>
          <p:nvPr/>
        </p:nvPicPr>
        <p:blipFill>
          <a:blip r:embed="rId3">
            <a:alphaModFix/>
          </a:blip>
          <a:stretch>
            <a:fillRect/>
          </a:stretch>
        </p:blipFill>
        <p:spPr>
          <a:xfrm>
            <a:off x="370475" y="1445550"/>
            <a:ext cx="6230226" cy="315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Uncertainty of Predictions</a:t>
            </a:r>
            <a:endParaRPr/>
          </a:p>
        </p:txBody>
      </p:sp>
      <p:grpSp>
        <p:nvGrpSpPr>
          <p:cNvPr id="358" name="Google Shape;358;p42"/>
          <p:cNvGrpSpPr/>
          <p:nvPr/>
        </p:nvGrpSpPr>
        <p:grpSpPr>
          <a:xfrm rot="5400000">
            <a:off x="8641234" y="411193"/>
            <a:ext cx="278152" cy="345818"/>
            <a:chOff x="0" y="46600"/>
            <a:chExt cx="3121800" cy="5004600"/>
          </a:xfrm>
        </p:grpSpPr>
        <p:sp>
          <p:nvSpPr>
            <p:cNvPr id="359" name="Google Shape;359;p4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2"/>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2" name="Google Shape;362;p42"/>
          <p:cNvSpPr txBox="1"/>
          <p:nvPr/>
        </p:nvSpPr>
        <p:spPr>
          <a:xfrm>
            <a:off x="5665450" y="1277275"/>
            <a:ext cx="3354900" cy="3561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Muli"/>
              <a:buChar char="●"/>
            </a:pPr>
            <a:r>
              <a:rPr lang="en" sz="1800">
                <a:latin typeface="Muli"/>
                <a:ea typeface="Muli"/>
                <a:cs typeface="Muli"/>
                <a:sym typeface="Muli"/>
              </a:rPr>
              <a:t>Our results lie in the 95% Confidence Interval.</a:t>
            </a:r>
            <a:endParaRPr sz="1800">
              <a:latin typeface="Muli"/>
              <a:ea typeface="Muli"/>
              <a:cs typeface="Muli"/>
              <a:sym typeface="Muli"/>
            </a:endParaRPr>
          </a:p>
          <a:p>
            <a:pPr marL="0" lvl="0" indent="0" algn="l" rtl="0">
              <a:lnSpc>
                <a:spcPct val="115000"/>
              </a:lnSpc>
              <a:spcBef>
                <a:spcPts val="0"/>
              </a:spcBef>
              <a:spcAft>
                <a:spcPts val="0"/>
              </a:spcAft>
              <a:buNone/>
            </a:pP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a:latin typeface="Muli"/>
                <a:ea typeface="Muli"/>
                <a:cs typeface="Muli"/>
                <a:sym typeface="Muli"/>
              </a:rPr>
              <a:t>As time increases, the prediction becomes more uncertain, so the area of </a:t>
            </a:r>
            <a:r>
              <a:rPr lang="en" sz="1800">
                <a:solidFill>
                  <a:schemeClr val="dk1"/>
                </a:solidFill>
                <a:latin typeface="Muli"/>
                <a:ea typeface="Muli"/>
                <a:cs typeface="Muli"/>
                <a:sym typeface="Muli"/>
              </a:rPr>
              <a:t>Confidence Interval becomes wider.</a:t>
            </a:r>
            <a:endParaRPr sz="1800">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p:txBody>
      </p:sp>
      <p:pic>
        <p:nvPicPr>
          <p:cNvPr id="363" name="Google Shape;363;p42"/>
          <p:cNvPicPr preferRelativeResize="0"/>
          <p:nvPr/>
        </p:nvPicPr>
        <p:blipFill>
          <a:blip r:embed="rId3">
            <a:alphaModFix/>
          </a:blip>
          <a:stretch>
            <a:fillRect/>
          </a:stretch>
        </p:blipFill>
        <p:spPr>
          <a:xfrm>
            <a:off x="191475" y="1429700"/>
            <a:ext cx="5547051" cy="2762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Quick Recap of RNN</a:t>
            </a:r>
            <a:endParaRPr/>
          </a:p>
        </p:txBody>
      </p:sp>
      <p:grpSp>
        <p:nvGrpSpPr>
          <p:cNvPr id="369" name="Google Shape;369;p43"/>
          <p:cNvGrpSpPr/>
          <p:nvPr/>
        </p:nvGrpSpPr>
        <p:grpSpPr>
          <a:xfrm rot="5400000">
            <a:off x="8641234" y="411193"/>
            <a:ext cx="278152" cy="345818"/>
            <a:chOff x="0" y="46600"/>
            <a:chExt cx="3121800" cy="5004600"/>
          </a:xfrm>
        </p:grpSpPr>
        <p:sp>
          <p:nvSpPr>
            <p:cNvPr id="370" name="Google Shape;370;p43"/>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3"/>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3"/>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3" name="Google Shape;373;p43"/>
          <p:cNvSpPr txBox="1"/>
          <p:nvPr/>
        </p:nvSpPr>
        <p:spPr>
          <a:xfrm>
            <a:off x="648575" y="1513350"/>
            <a:ext cx="7903800" cy="1565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Muli"/>
              <a:buChar char="●"/>
            </a:pPr>
            <a:r>
              <a:rPr lang="en" sz="1800">
                <a:latin typeface="Muli"/>
                <a:ea typeface="Muli"/>
                <a:cs typeface="Muli"/>
                <a:sym typeface="Muli"/>
              </a:rPr>
              <a:t>Every prediction at time t (h</a:t>
            </a:r>
            <a:r>
              <a:rPr lang="en" sz="1800" baseline="-25000">
                <a:latin typeface="Muli"/>
                <a:ea typeface="Muli"/>
                <a:cs typeface="Muli"/>
                <a:sym typeface="Muli"/>
              </a:rPr>
              <a:t>t</a:t>
            </a:r>
            <a:r>
              <a:rPr lang="en" sz="1800">
                <a:latin typeface="Muli"/>
                <a:ea typeface="Muli"/>
                <a:cs typeface="Muli"/>
                <a:sym typeface="Muli"/>
              </a:rPr>
              <a:t>) is dependent on all previous predictions and the information learned from them</a:t>
            </a:r>
            <a:endParaRPr sz="1800">
              <a:latin typeface="Muli"/>
              <a:ea typeface="Muli"/>
              <a:cs typeface="Muli"/>
              <a:sym typeface="Muli"/>
            </a:endParaRPr>
          </a:p>
          <a:p>
            <a:pPr marL="457200" marR="0" lvl="0" indent="-342900" algn="l" rtl="0">
              <a:lnSpc>
                <a:spcPct val="100000"/>
              </a:lnSpc>
              <a:spcBef>
                <a:spcPts val="0"/>
              </a:spcBef>
              <a:spcAft>
                <a:spcPts val="0"/>
              </a:spcAft>
              <a:buClr>
                <a:srgbClr val="000000"/>
              </a:buClr>
              <a:buSzPts val="1800"/>
              <a:buFont typeface="Muli"/>
              <a:buChar char="●"/>
            </a:pPr>
            <a:r>
              <a:rPr lang="en" sz="1800">
                <a:latin typeface="Muli"/>
                <a:ea typeface="Muli"/>
                <a:cs typeface="Muli"/>
                <a:sym typeface="Muli"/>
              </a:rPr>
              <a:t>RNNs are great when it comes to short contexts</a:t>
            </a:r>
            <a:endParaRPr sz="1800">
              <a:latin typeface="Muli"/>
              <a:ea typeface="Muli"/>
              <a:cs typeface="Muli"/>
              <a:sym typeface="Muli"/>
            </a:endParaRPr>
          </a:p>
          <a:p>
            <a:pPr marL="457200" marR="0" lvl="0" indent="-342900" algn="l" rtl="0">
              <a:lnSpc>
                <a:spcPct val="100000"/>
              </a:lnSpc>
              <a:spcBef>
                <a:spcPts val="0"/>
              </a:spcBef>
              <a:spcAft>
                <a:spcPts val="0"/>
              </a:spcAft>
              <a:buClr>
                <a:srgbClr val="000000"/>
              </a:buClr>
              <a:buSzPts val="1800"/>
              <a:buFont typeface="Muli"/>
              <a:buChar char="●"/>
            </a:pPr>
            <a:r>
              <a:rPr lang="en" sz="1800">
                <a:latin typeface="Muli"/>
                <a:ea typeface="Muli"/>
                <a:cs typeface="Muli"/>
                <a:sym typeface="Muli"/>
              </a:rPr>
              <a:t>Fail to understand the context behind an input</a:t>
            </a:r>
            <a:endParaRPr sz="1800">
              <a:latin typeface="Muli"/>
              <a:ea typeface="Muli"/>
              <a:cs typeface="Muli"/>
              <a:sym typeface="Muli"/>
            </a:endParaRPr>
          </a:p>
          <a:p>
            <a:pPr marL="914400" marR="0" lvl="1" indent="-342900" algn="l" rtl="0">
              <a:lnSpc>
                <a:spcPct val="100000"/>
              </a:lnSpc>
              <a:spcBef>
                <a:spcPts val="0"/>
              </a:spcBef>
              <a:spcAft>
                <a:spcPts val="0"/>
              </a:spcAft>
              <a:buSzPts val="1800"/>
              <a:buFont typeface="Muli"/>
              <a:buChar char="○"/>
            </a:pPr>
            <a:r>
              <a:rPr lang="en" sz="1800">
                <a:latin typeface="Muli"/>
                <a:ea typeface="Muli"/>
                <a:cs typeface="Muli"/>
                <a:sym typeface="Muli"/>
              </a:rPr>
              <a:t>Reason: Vanishing Gradient</a:t>
            </a:r>
            <a:endParaRPr sz="1800">
              <a:latin typeface="Muli"/>
              <a:ea typeface="Muli"/>
              <a:cs typeface="Muli"/>
              <a:sym typeface="Muli"/>
            </a:endParaRPr>
          </a:p>
        </p:txBody>
      </p:sp>
      <p:pic>
        <p:nvPicPr>
          <p:cNvPr id="374" name="Google Shape;374;p43"/>
          <p:cNvPicPr preferRelativeResize="0"/>
          <p:nvPr/>
        </p:nvPicPr>
        <p:blipFill>
          <a:blip r:embed="rId3">
            <a:alphaModFix/>
          </a:blip>
          <a:stretch>
            <a:fillRect/>
          </a:stretch>
        </p:blipFill>
        <p:spPr>
          <a:xfrm>
            <a:off x="2265050" y="3185075"/>
            <a:ext cx="4471294" cy="174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LSTM</a:t>
            </a:r>
            <a:endParaRPr/>
          </a:p>
        </p:txBody>
      </p:sp>
      <p:grpSp>
        <p:nvGrpSpPr>
          <p:cNvPr id="380" name="Google Shape;380;p44"/>
          <p:cNvGrpSpPr/>
          <p:nvPr/>
        </p:nvGrpSpPr>
        <p:grpSpPr>
          <a:xfrm rot="5400000">
            <a:off x="8641234" y="411193"/>
            <a:ext cx="278152" cy="345818"/>
            <a:chOff x="0" y="46600"/>
            <a:chExt cx="3121800" cy="5004600"/>
          </a:xfrm>
        </p:grpSpPr>
        <p:sp>
          <p:nvSpPr>
            <p:cNvPr id="381" name="Google Shape;381;p44"/>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4"/>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 name="Google Shape;384;p44"/>
          <p:cNvSpPr txBox="1"/>
          <p:nvPr/>
        </p:nvSpPr>
        <p:spPr>
          <a:xfrm>
            <a:off x="370475" y="1418800"/>
            <a:ext cx="8236800" cy="3472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uli"/>
              <a:buChar char="●"/>
            </a:pPr>
            <a:r>
              <a:rPr lang="en" sz="1800">
                <a:latin typeface="Muli"/>
                <a:ea typeface="Muli"/>
                <a:cs typeface="Muli"/>
                <a:sym typeface="Muli"/>
              </a:rPr>
              <a:t>Improvement over RNN </a:t>
            </a:r>
            <a:endParaRPr sz="1800">
              <a:latin typeface="Muli"/>
              <a:ea typeface="Muli"/>
              <a:cs typeface="Muli"/>
              <a:sym typeface="Muli"/>
            </a:endParaRPr>
          </a:p>
          <a:p>
            <a:pPr marL="457200" lvl="0" indent="-342900" algn="l" rtl="0">
              <a:spcBef>
                <a:spcPts val="0"/>
              </a:spcBef>
              <a:spcAft>
                <a:spcPts val="0"/>
              </a:spcAft>
              <a:buSzPts val="1800"/>
              <a:buFont typeface="Muli"/>
              <a:buChar char="●"/>
            </a:pPr>
            <a:r>
              <a:rPr lang="en" sz="1800">
                <a:latin typeface="Muli"/>
                <a:ea typeface="Muli"/>
                <a:cs typeface="Muli"/>
                <a:sym typeface="Muli"/>
              </a:rPr>
              <a:t>Effective on sequence prediction</a:t>
            </a:r>
            <a:endParaRPr sz="1800">
              <a:latin typeface="Muli"/>
              <a:ea typeface="Muli"/>
              <a:cs typeface="Muli"/>
              <a:sym typeface="Muli"/>
            </a:endParaRPr>
          </a:p>
          <a:p>
            <a:pPr marL="457200" lvl="0" indent="-342900" algn="l" rtl="0">
              <a:spcBef>
                <a:spcPts val="0"/>
              </a:spcBef>
              <a:spcAft>
                <a:spcPts val="0"/>
              </a:spcAft>
              <a:buSzPts val="1800"/>
              <a:buFont typeface="Muli"/>
              <a:buChar char="●"/>
            </a:pPr>
            <a:r>
              <a:rPr lang="en" sz="1800">
                <a:latin typeface="Muli"/>
                <a:ea typeface="Muli"/>
                <a:cs typeface="Muli"/>
                <a:sym typeface="Muli"/>
              </a:rPr>
              <a:t>Architecture of LSTM:</a:t>
            </a:r>
            <a:endParaRPr sz="1800">
              <a:latin typeface="Muli"/>
              <a:ea typeface="Muli"/>
              <a:cs typeface="Muli"/>
              <a:sym typeface="Muli"/>
            </a:endParaRPr>
          </a:p>
          <a:p>
            <a:pPr marL="914400" lvl="1" indent="-342900" algn="l" rtl="0">
              <a:spcBef>
                <a:spcPts val="0"/>
              </a:spcBef>
              <a:spcAft>
                <a:spcPts val="0"/>
              </a:spcAft>
              <a:buClr>
                <a:schemeClr val="dk1"/>
              </a:buClr>
              <a:buSzPts val="1800"/>
              <a:buFont typeface="Muli"/>
              <a:buChar char="○"/>
            </a:pPr>
            <a:r>
              <a:rPr lang="en" sz="1800">
                <a:solidFill>
                  <a:schemeClr val="dk1"/>
                </a:solidFill>
                <a:latin typeface="Muli"/>
                <a:ea typeface="Muli"/>
                <a:cs typeface="Muli"/>
                <a:sym typeface="Muli"/>
              </a:rPr>
              <a:t>The </a:t>
            </a:r>
            <a:r>
              <a:rPr lang="en" sz="1800" b="1">
                <a:solidFill>
                  <a:schemeClr val="dk1"/>
                </a:solidFill>
                <a:latin typeface="Muli"/>
                <a:ea typeface="Muli"/>
                <a:cs typeface="Muli"/>
                <a:sym typeface="Muli"/>
              </a:rPr>
              <a:t>forget</a:t>
            </a:r>
            <a:r>
              <a:rPr lang="en" sz="1800">
                <a:solidFill>
                  <a:schemeClr val="dk1"/>
                </a:solidFill>
                <a:latin typeface="Muli"/>
                <a:ea typeface="Muli"/>
                <a:cs typeface="Muli"/>
                <a:sym typeface="Muli"/>
              </a:rPr>
              <a:t> gate: It removes the information that is no longer required by the model</a:t>
            </a:r>
            <a:endParaRPr sz="1800">
              <a:solidFill>
                <a:schemeClr val="dk1"/>
              </a:solidFill>
              <a:latin typeface="Muli"/>
              <a:ea typeface="Muli"/>
              <a:cs typeface="Muli"/>
              <a:sym typeface="Muli"/>
            </a:endParaRPr>
          </a:p>
          <a:p>
            <a:pPr marL="914400" lvl="1" indent="-342900" algn="l" rtl="0">
              <a:spcBef>
                <a:spcPts val="0"/>
              </a:spcBef>
              <a:spcAft>
                <a:spcPts val="0"/>
              </a:spcAft>
              <a:buSzPts val="1800"/>
              <a:buFont typeface="Muli"/>
              <a:buChar char="○"/>
            </a:pPr>
            <a:r>
              <a:rPr lang="en" sz="1800">
                <a:latin typeface="Muli"/>
                <a:ea typeface="Muli"/>
                <a:cs typeface="Muli"/>
                <a:sym typeface="Muli"/>
              </a:rPr>
              <a:t>The </a:t>
            </a:r>
            <a:r>
              <a:rPr lang="en" sz="1800" b="1">
                <a:latin typeface="Muli"/>
                <a:ea typeface="Muli"/>
                <a:cs typeface="Muli"/>
                <a:sym typeface="Muli"/>
              </a:rPr>
              <a:t>input</a:t>
            </a:r>
            <a:r>
              <a:rPr lang="en" sz="1800">
                <a:latin typeface="Muli"/>
                <a:ea typeface="Muli"/>
                <a:cs typeface="Muli"/>
                <a:sym typeface="Muli"/>
              </a:rPr>
              <a:t> gate: The input gate adds information to the cell state</a:t>
            </a:r>
            <a:endParaRPr sz="1800">
              <a:latin typeface="Muli"/>
              <a:ea typeface="Muli"/>
              <a:cs typeface="Muli"/>
              <a:sym typeface="Muli"/>
            </a:endParaRPr>
          </a:p>
          <a:p>
            <a:pPr marL="914400" lvl="1" indent="-342900" algn="l" rtl="0">
              <a:spcBef>
                <a:spcPts val="0"/>
              </a:spcBef>
              <a:spcAft>
                <a:spcPts val="0"/>
              </a:spcAft>
              <a:buSzPts val="1800"/>
              <a:buFont typeface="Muli"/>
              <a:buChar char="○"/>
            </a:pPr>
            <a:r>
              <a:rPr lang="en" sz="1800">
                <a:latin typeface="Muli"/>
                <a:ea typeface="Muli"/>
                <a:cs typeface="Muli"/>
                <a:sym typeface="Muli"/>
              </a:rPr>
              <a:t>The </a:t>
            </a:r>
            <a:r>
              <a:rPr lang="en" sz="1800" b="1">
                <a:latin typeface="Muli"/>
                <a:ea typeface="Muli"/>
                <a:cs typeface="Muli"/>
                <a:sym typeface="Muli"/>
              </a:rPr>
              <a:t>output</a:t>
            </a:r>
            <a:r>
              <a:rPr lang="en" sz="1800">
                <a:latin typeface="Muli"/>
                <a:ea typeface="Muli"/>
                <a:cs typeface="Muli"/>
                <a:sym typeface="Muli"/>
              </a:rPr>
              <a:t> gate: Output Gate at LSTM selects the information to be shown as output</a:t>
            </a:r>
            <a:endParaRPr sz="1800">
              <a:latin typeface="Muli"/>
              <a:ea typeface="Muli"/>
              <a:cs typeface="Muli"/>
              <a:sym typeface="Muli"/>
            </a:endParaRPr>
          </a:p>
          <a:p>
            <a:pPr marL="457200" lvl="0" indent="0" algn="l" rtl="0">
              <a:spcBef>
                <a:spcPts val="0"/>
              </a:spcBef>
              <a:spcAft>
                <a:spcPts val="0"/>
              </a:spcAft>
              <a:buNone/>
            </a:pPr>
            <a:endParaRPr sz="1800">
              <a:latin typeface="Muli"/>
              <a:ea typeface="Muli"/>
              <a:cs typeface="Muli"/>
              <a:sym typeface="Muli"/>
            </a:endParaRPr>
          </a:p>
          <a:p>
            <a:pPr marL="0" lvl="0" indent="0" algn="l" rtl="0">
              <a:lnSpc>
                <a:spcPct val="115000"/>
              </a:lnSpc>
              <a:spcBef>
                <a:spcPts val="0"/>
              </a:spcBef>
              <a:spcAft>
                <a:spcPts val="1600"/>
              </a:spcAft>
              <a:buNone/>
            </a:pPr>
            <a:endParaRPr sz="1800">
              <a:latin typeface="Muli"/>
              <a:ea typeface="Muli"/>
              <a:cs typeface="Muli"/>
              <a:sym typeface="Muli"/>
            </a:endParaRPr>
          </a:p>
        </p:txBody>
      </p:sp>
      <p:pic>
        <p:nvPicPr>
          <p:cNvPr id="385" name="Google Shape;385;p44"/>
          <p:cNvPicPr preferRelativeResize="0"/>
          <p:nvPr/>
        </p:nvPicPr>
        <p:blipFill>
          <a:blip r:embed="rId3">
            <a:alphaModFix/>
          </a:blip>
          <a:stretch>
            <a:fillRect/>
          </a:stretch>
        </p:blipFill>
        <p:spPr>
          <a:xfrm>
            <a:off x="3296100" y="3475026"/>
            <a:ext cx="3886325" cy="157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Agenda</a:t>
            </a:r>
            <a:endParaRPr/>
          </a:p>
        </p:txBody>
      </p:sp>
      <p:grpSp>
        <p:nvGrpSpPr>
          <p:cNvPr id="187" name="Google Shape;187;p27"/>
          <p:cNvGrpSpPr/>
          <p:nvPr/>
        </p:nvGrpSpPr>
        <p:grpSpPr>
          <a:xfrm>
            <a:off x="4509134" y="571468"/>
            <a:ext cx="278152" cy="345818"/>
            <a:chOff x="0" y="46600"/>
            <a:chExt cx="3121800" cy="5004600"/>
          </a:xfrm>
        </p:grpSpPr>
        <p:sp>
          <p:nvSpPr>
            <p:cNvPr id="188" name="Google Shape;188;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7"/>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27"/>
          <p:cNvSpPr txBox="1"/>
          <p:nvPr/>
        </p:nvSpPr>
        <p:spPr>
          <a:xfrm>
            <a:off x="4995325" y="512950"/>
            <a:ext cx="35184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400">
                <a:solidFill>
                  <a:srgbClr val="434343"/>
                </a:solidFill>
                <a:latin typeface="Muli"/>
                <a:ea typeface="Muli"/>
                <a:cs typeface="Muli"/>
                <a:sym typeface="Muli"/>
              </a:rPr>
              <a:t>Introduction</a:t>
            </a:r>
            <a:endParaRPr sz="2400" b="0" i="0" u="none" strike="noStrike" cap="none">
              <a:solidFill>
                <a:srgbClr val="434343"/>
              </a:solidFill>
              <a:latin typeface="Muli"/>
              <a:ea typeface="Muli"/>
              <a:cs typeface="Muli"/>
              <a:sym typeface="Muli"/>
            </a:endParaRPr>
          </a:p>
        </p:txBody>
      </p:sp>
      <p:sp>
        <p:nvSpPr>
          <p:cNvPr id="192" name="Google Shape;192;p27"/>
          <p:cNvSpPr txBox="1"/>
          <p:nvPr/>
        </p:nvSpPr>
        <p:spPr>
          <a:xfrm>
            <a:off x="4995325" y="1357900"/>
            <a:ext cx="42249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400">
                <a:solidFill>
                  <a:srgbClr val="434343"/>
                </a:solidFill>
                <a:latin typeface="Muli"/>
                <a:ea typeface="Muli"/>
                <a:cs typeface="Muli"/>
                <a:sym typeface="Muli"/>
              </a:rPr>
              <a:t>Fundamental Analysis</a:t>
            </a:r>
            <a:endParaRPr sz="2400">
              <a:solidFill>
                <a:srgbClr val="434343"/>
              </a:solidFill>
              <a:latin typeface="Muli"/>
              <a:ea typeface="Muli"/>
              <a:cs typeface="Muli"/>
              <a:sym typeface="Muli"/>
            </a:endParaRPr>
          </a:p>
          <a:p>
            <a:pPr marL="0" marR="0" lvl="0" indent="0" algn="l" rtl="0">
              <a:lnSpc>
                <a:spcPct val="100000"/>
              </a:lnSpc>
              <a:spcBef>
                <a:spcPts val="0"/>
              </a:spcBef>
              <a:spcAft>
                <a:spcPts val="0"/>
              </a:spcAft>
              <a:buClr>
                <a:srgbClr val="000000"/>
              </a:buClr>
              <a:buSzPts val="3000"/>
              <a:buFont typeface="Arial"/>
              <a:buNone/>
            </a:pPr>
            <a:r>
              <a:rPr lang="en" sz="1800">
                <a:solidFill>
                  <a:srgbClr val="434343"/>
                </a:solidFill>
                <a:latin typeface="Muli"/>
                <a:ea typeface="Muli"/>
                <a:cs typeface="Muli"/>
                <a:sym typeface="Muli"/>
              </a:rPr>
              <a:t>                       ——Linear Regression</a:t>
            </a:r>
            <a:endParaRPr sz="1800">
              <a:solidFill>
                <a:srgbClr val="434343"/>
              </a:solidFill>
              <a:latin typeface="Muli"/>
              <a:ea typeface="Muli"/>
              <a:cs typeface="Muli"/>
              <a:sym typeface="Muli"/>
            </a:endParaRPr>
          </a:p>
        </p:txBody>
      </p:sp>
      <p:sp>
        <p:nvSpPr>
          <p:cNvPr id="193" name="Google Shape;193;p27"/>
          <p:cNvSpPr txBox="1"/>
          <p:nvPr/>
        </p:nvSpPr>
        <p:spPr>
          <a:xfrm>
            <a:off x="4995325" y="2175625"/>
            <a:ext cx="35184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2400">
                <a:solidFill>
                  <a:srgbClr val="434343"/>
                </a:solidFill>
                <a:latin typeface="Muli"/>
                <a:ea typeface="Muli"/>
                <a:cs typeface="Muli"/>
                <a:sym typeface="Muli"/>
              </a:rPr>
              <a:t>Stock Price Estimation</a:t>
            </a:r>
            <a:endParaRPr sz="2400">
              <a:solidFill>
                <a:srgbClr val="434343"/>
              </a:solidFill>
              <a:latin typeface="Muli"/>
              <a:ea typeface="Muli"/>
              <a:cs typeface="Muli"/>
              <a:sym typeface="Muli"/>
            </a:endParaRPr>
          </a:p>
          <a:p>
            <a:pPr marL="0" marR="0" lvl="0" indent="0" algn="l" rtl="0">
              <a:lnSpc>
                <a:spcPct val="100000"/>
              </a:lnSpc>
              <a:spcBef>
                <a:spcPts val="0"/>
              </a:spcBef>
              <a:spcAft>
                <a:spcPts val="0"/>
              </a:spcAft>
              <a:buClr>
                <a:srgbClr val="000000"/>
              </a:buClr>
              <a:buSzPts val="1100"/>
              <a:buFont typeface="Arial"/>
              <a:buNone/>
            </a:pPr>
            <a:r>
              <a:rPr lang="en" sz="1800">
                <a:solidFill>
                  <a:srgbClr val="434343"/>
                </a:solidFill>
                <a:latin typeface="Muli"/>
                <a:ea typeface="Muli"/>
                <a:cs typeface="Muli"/>
                <a:sym typeface="Muli"/>
              </a:rPr>
              <a:t>                       ——Time Series</a:t>
            </a:r>
            <a:endParaRPr sz="1800">
              <a:solidFill>
                <a:srgbClr val="434343"/>
              </a:solidFill>
              <a:latin typeface="Muli"/>
              <a:ea typeface="Muli"/>
              <a:cs typeface="Muli"/>
              <a:sym typeface="Muli"/>
            </a:endParaRPr>
          </a:p>
        </p:txBody>
      </p:sp>
      <p:sp>
        <p:nvSpPr>
          <p:cNvPr id="194" name="Google Shape;194;p27"/>
          <p:cNvSpPr txBox="1"/>
          <p:nvPr/>
        </p:nvSpPr>
        <p:spPr>
          <a:xfrm>
            <a:off x="5512700" y="2817650"/>
            <a:ext cx="23751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400">
                <a:solidFill>
                  <a:srgbClr val="434343"/>
                </a:solidFill>
                <a:latin typeface="Muli"/>
                <a:ea typeface="Muli"/>
                <a:cs typeface="Muli"/>
                <a:sym typeface="Muli"/>
              </a:rPr>
              <a:t>ARIMA</a:t>
            </a:r>
            <a:endParaRPr sz="2400" b="0" i="0" u="none" strike="noStrike" cap="none">
              <a:solidFill>
                <a:srgbClr val="434343"/>
              </a:solidFill>
              <a:latin typeface="Muli"/>
              <a:ea typeface="Muli"/>
              <a:cs typeface="Muli"/>
              <a:sym typeface="Muli"/>
            </a:endParaRPr>
          </a:p>
        </p:txBody>
      </p:sp>
      <p:sp>
        <p:nvSpPr>
          <p:cNvPr id="195" name="Google Shape;195;p27"/>
          <p:cNvSpPr txBox="1"/>
          <p:nvPr/>
        </p:nvSpPr>
        <p:spPr>
          <a:xfrm>
            <a:off x="5571750" y="3518250"/>
            <a:ext cx="12408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400">
                <a:solidFill>
                  <a:srgbClr val="434343"/>
                </a:solidFill>
                <a:latin typeface="Muli"/>
                <a:ea typeface="Muli"/>
                <a:cs typeface="Muli"/>
                <a:sym typeface="Muli"/>
              </a:rPr>
              <a:t>LSTM</a:t>
            </a:r>
            <a:endParaRPr sz="2400" b="0" i="0" u="none" strike="noStrike" cap="none">
              <a:solidFill>
                <a:srgbClr val="434343"/>
              </a:solidFill>
              <a:latin typeface="Muli"/>
              <a:ea typeface="Muli"/>
              <a:cs typeface="Muli"/>
              <a:sym typeface="Muli"/>
            </a:endParaRPr>
          </a:p>
        </p:txBody>
      </p:sp>
      <p:grpSp>
        <p:nvGrpSpPr>
          <p:cNvPr id="196" name="Google Shape;196;p27"/>
          <p:cNvGrpSpPr/>
          <p:nvPr/>
        </p:nvGrpSpPr>
        <p:grpSpPr>
          <a:xfrm>
            <a:off x="4509134" y="1373543"/>
            <a:ext cx="278152" cy="345818"/>
            <a:chOff x="0" y="46600"/>
            <a:chExt cx="3121800" cy="5004600"/>
          </a:xfrm>
        </p:grpSpPr>
        <p:sp>
          <p:nvSpPr>
            <p:cNvPr id="197" name="Google Shape;197;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7"/>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 name="Google Shape;200;p27"/>
          <p:cNvGrpSpPr/>
          <p:nvPr/>
        </p:nvGrpSpPr>
        <p:grpSpPr>
          <a:xfrm>
            <a:off x="4509134" y="2175618"/>
            <a:ext cx="278152" cy="345818"/>
            <a:chOff x="0" y="46600"/>
            <a:chExt cx="3121800" cy="5004600"/>
          </a:xfrm>
        </p:grpSpPr>
        <p:sp>
          <p:nvSpPr>
            <p:cNvPr id="201" name="Google Shape;201;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7"/>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27"/>
          <p:cNvGrpSpPr/>
          <p:nvPr/>
        </p:nvGrpSpPr>
        <p:grpSpPr>
          <a:xfrm>
            <a:off x="5056984" y="2876206"/>
            <a:ext cx="278152" cy="345818"/>
            <a:chOff x="0" y="46600"/>
            <a:chExt cx="3121800" cy="5004600"/>
          </a:xfrm>
        </p:grpSpPr>
        <p:sp>
          <p:nvSpPr>
            <p:cNvPr id="205" name="Google Shape;205;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27"/>
          <p:cNvGrpSpPr/>
          <p:nvPr/>
        </p:nvGrpSpPr>
        <p:grpSpPr>
          <a:xfrm>
            <a:off x="5056984" y="3576793"/>
            <a:ext cx="278152" cy="345818"/>
            <a:chOff x="0" y="46600"/>
            <a:chExt cx="3121800" cy="5004600"/>
          </a:xfrm>
        </p:grpSpPr>
        <p:sp>
          <p:nvSpPr>
            <p:cNvPr id="209" name="Google Shape;209;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7"/>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 name="Google Shape;212;p27"/>
          <p:cNvGrpSpPr/>
          <p:nvPr/>
        </p:nvGrpSpPr>
        <p:grpSpPr>
          <a:xfrm>
            <a:off x="4509134" y="4335893"/>
            <a:ext cx="278152" cy="345818"/>
            <a:chOff x="0" y="46600"/>
            <a:chExt cx="3121800" cy="5004600"/>
          </a:xfrm>
        </p:grpSpPr>
        <p:sp>
          <p:nvSpPr>
            <p:cNvPr id="213" name="Google Shape;213;p2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7"/>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27"/>
          <p:cNvSpPr txBox="1"/>
          <p:nvPr/>
        </p:nvSpPr>
        <p:spPr>
          <a:xfrm>
            <a:off x="4995325" y="4277375"/>
            <a:ext cx="3518400" cy="46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2400">
                <a:solidFill>
                  <a:srgbClr val="434343"/>
                </a:solidFill>
                <a:latin typeface="Muli"/>
                <a:ea typeface="Muli"/>
                <a:cs typeface="Muli"/>
                <a:sym typeface="Muli"/>
              </a:rPr>
              <a:t>Business Insights</a:t>
            </a:r>
            <a:endParaRPr sz="2400" b="0" i="0" u="none" strike="noStrike" cap="none">
              <a:solidFill>
                <a:srgbClr val="434343"/>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5"/>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LSTM in Time Series Prediction</a:t>
            </a:r>
            <a:endParaRPr/>
          </a:p>
        </p:txBody>
      </p:sp>
      <p:grpSp>
        <p:nvGrpSpPr>
          <p:cNvPr id="391" name="Google Shape;391;p45"/>
          <p:cNvGrpSpPr/>
          <p:nvPr/>
        </p:nvGrpSpPr>
        <p:grpSpPr>
          <a:xfrm rot="5400000">
            <a:off x="8641234" y="411193"/>
            <a:ext cx="278152" cy="345818"/>
            <a:chOff x="0" y="46600"/>
            <a:chExt cx="3121800" cy="5004600"/>
          </a:xfrm>
        </p:grpSpPr>
        <p:sp>
          <p:nvSpPr>
            <p:cNvPr id="392" name="Google Shape;392;p45"/>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5"/>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5"/>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5" name="Google Shape;395;p45"/>
          <p:cNvSpPr txBox="1"/>
          <p:nvPr/>
        </p:nvSpPr>
        <p:spPr>
          <a:xfrm>
            <a:off x="625" y="1172025"/>
            <a:ext cx="6961200" cy="3789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Muli"/>
              <a:buChar char="●"/>
            </a:pPr>
            <a:r>
              <a:rPr lang="en" sz="1600">
                <a:latin typeface="Muli"/>
                <a:ea typeface="Muli"/>
                <a:cs typeface="Muli"/>
                <a:sym typeface="Muli"/>
              </a:rPr>
              <a:t>Import libraries and dataset, and pick 1 firm: Agilent Technologies</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Split into dataset_train and dataset_test</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Data structure with 60 </a:t>
            </a:r>
            <a:r>
              <a:rPr lang="en" sz="1600" b="1">
                <a:latin typeface="Muli"/>
                <a:ea typeface="Muli"/>
                <a:cs typeface="Muli"/>
                <a:sym typeface="Muli"/>
              </a:rPr>
              <a:t>timesteps</a:t>
            </a:r>
            <a:r>
              <a:rPr lang="en" sz="1600">
                <a:latin typeface="Muli"/>
                <a:ea typeface="Muli"/>
                <a:cs typeface="Muli"/>
                <a:sym typeface="Muli"/>
              </a:rPr>
              <a:t> and 1 output</a:t>
            </a:r>
            <a:endParaRPr sz="1600">
              <a:latin typeface="Muli"/>
              <a:ea typeface="Muli"/>
              <a:cs typeface="Muli"/>
              <a:sym typeface="Muli"/>
            </a:endParaRPr>
          </a:p>
          <a:p>
            <a:pPr marL="0" lvl="0" indent="0" algn="l" rtl="0">
              <a:spcBef>
                <a:spcPts val="0"/>
              </a:spcBef>
              <a:spcAft>
                <a:spcPts val="0"/>
              </a:spcAft>
              <a:buNone/>
            </a:pP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Importing the Keras libraries and packages</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Initialising the RNN: Sequential model</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Adding the 1st to 4th </a:t>
            </a:r>
            <a:r>
              <a:rPr lang="en" sz="1600" b="1">
                <a:latin typeface="Muli"/>
                <a:ea typeface="Muli"/>
                <a:cs typeface="Muli"/>
                <a:sym typeface="Muli"/>
              </a:rPr>
              <a:t>LSTM</a:t>
            </a:r>
            <a:r>
              <a:rPr lang="en" sz="1600">
                <a:latin typeface="Muli"/>
                <a:ea typeface="Muli"/>
                <a:cs typeface="Muli"/>
                <a:sym typeface="Muli"/>
              </a:rPr>
              <a:t> layer (50 units) and some </a:t>
            </a:r>
            <a:r>
              <a:rPr lang="en" sz="1600" b="1">
                <a:latin typeface="Muli"/>
                <a:ea typeface="Muli"/>
                <a:cs typeface="Muli"/>
                <a:sym typeface="Muli"/>
              </a:rPr>
              <a:t>Dropout</a:t>
            </a:r>
            <a:r>
              <a:rPr lang="en" sz="1600">
                <a:latin typeface="Muli"/>
                <a:ea typeface="Muli"/>
                <a:cs typeface="Muli"/>
                <a:sym typeface="Muli"/>
              </a:rPr>
              <a:t> regularisation &amp; </a:t>
            </a:r>
            <a:r>
              <a:rPr lang="en" sz="1600">
                <a:solidFill>
                  <a:schemeClr val="dk1"/>
                </a:solidFill>
                <a:latin typeface="Muli"/>
                <a:ea typeface="Muli"/>
                <a:cs typeface="Muli"/>
                <a:sym typeface="Muli"/>
              </a:rPr>
              <a:t>the output layer</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Compiling the RNN (Optimizer: Adam &amp; Loss: MSE)</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b="1">
                <a:latin typeface="Muli"/>
                <a:ea typeface="Muli"/>
                <a:cs typeface="Muli"/>
                <a:sym typeface="Muli"/>
              </a:rPr>
              <a:t>Fitting</a:t>
            </a:r>
            <a:r>
              <a:rPr lang="en" sz="1600">
                <a:latin typeface="Muli"/>
                <a:ea typeface="Muli"/>
                <a:cs typeface="Muli"/>
                <a:sym typeface="Muli"/>
              </a:rPr>
              <a:t> the RNN to the Training set</a:t>
            </a:r>
            <a:endParaRPr sz="1600">
              <a:latin typeface="Muli"/>
              <a:ea typeface="Muli"/>
              <a:cs typeface="Muli"/>
              <a:sym typeface="Muli"/>
            </a:endParaRPr>
          </a:p>
          <a:p>
            <a:pPr marL="0" lvl="0" indent="0" algn="l" rtl="0">
              <a:spcBef>
                <a:spcPts val="0"/>
              </a:spcBef>
              <a:spcAft>
                <a:spcPts val="0"/>
              </a:spcAft>
              <a:buNone/>
            </a:pP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Getting the real stock price of 2017</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Getting the </a:t>
            </a:r>
            <a:r>
              <a:rPr lang="en" sz="1600" b="1">
                <a:latin typeface="Muli"/>
                <a:ea typeface="Muli"/>
                <a:cs typeface="Muli"/>
                <a:sym typeface="Muli"/>
              </a:rPr>
              <a:t>predicted</a:t>
            </a:r>
            <a:r>
              <a:rPr lang="en" sz="1600">
                <a:latin typeface="Muli"/>
                <a:ea typeface="Muli"/>
                <a:cs typeface="Muli"/>
                <a:sym typeface="Muli"/>
              </a:rPr>
              <a:t> stock price of 2017</a:t>
            </a:r>
            <a:endParaRPr sz="1600">
              <a:latin typeface="Muli"/>
              <a:ea typeface="Muli"/>
              <a:cs typeface="Muli"/>
              <a:sym typeface="Muli"/>
            </a:endParaRPr>
          </a:p>
          <a:p>
            <a:pPr marL="457200" lvl="0" indent="-330200" algn="l" rtl="0">
              <a:spcBef>
                <a:spcPts val="0"/>
              </a:spcBef>
              <a:spcAft>
                <a:spcPts val="0"/>
              </a:spcAft>
              <a:buSzPts val="1600"/>
              <a:buFont typeface="Muli"/>
              <a:buChar char="●"/>
            </a:pPr>
            <a:r>
              <a:rPr lang="en" sz="1600">
                <a:latin typeface="Muli"/>
                <a:ea typeface="Muli"/>
                <a:cs typeface="Muli"/>
                <a:sym typeface="Muli"/>
              </a:rPr>
              <a:t>Visualising the results</a:t>
            </a:r>
            <a:endParaRPr sz="1600">
              <a:latin typeface="Muli"/>
              <a:ea typeface="Muli"/>
              <a:cs typeface="Muli"/>
              <a:sym typeface="Muli"/>
            </a:endParaRPr>
          </a:p>
        </p:txBody>
      </p:sp>
      <p:sp>
        <p:nvSpPr>
          <p:cNvPr id="396" name="Google Shape;396;p45"/>
          <p:cNvSpPr/>
          <p:nvPr/>
        </p:nvSpPr>
        <p:spPr>
          <a:xfrm rot="5400000">
            <a:off x="7128575" y="609725"/>
            <a:ext cx="1293900" cy="2109900"/>
          </a:xfrm>
          <a:prstGeom prst="chevron">
            <a:avLst>
              <a:gd name="adj" fmla="val 35602"/>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highlight>
                <a:srgbClr val="000000"/>
              </a:highlight>
            </a:endParaRPr>
          </a:p>
        </p:txBody>
      </p:sp>
      <p:sp>
        <p:nvSpPr>
          <p:cNvPr id="397" name="Google Shape;397;p45"/>
          <p:cNvSpPr txBox="1"/>
          <p:nvPr/>
        </p:nvSpPr>
        <p:spPr>
          <a:xfrm>
            <a:off x="6740650" y="1536073"/>
            <a:ext cx="2185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rPr>
              <a:t>Data Preprocessing</a:t>
            </a:r>
            <a:endParaRPr sz="1600" b="1">
              <a:solidFill>
                <a:srgbClr val="FFFFFF"/>
              </a:solidFill>
            </a:endParaRPr>
          </a:p>
        </p:txBody>
      </p:sp>
      <p:sp>
        <p:nvSpPr>
          <p:cNvPr id="398" name="Google Shape;398;p45"/>
          <p:cNvSpPr/>
          <p:nvPr/>
        </p:nvSpPr>
        <p:spPr>
          <a:xfrm rot="5400000">
            <a:off x="7128575" y="1531119"/>
            <a:ext cx="1293900" cy="2109900"/>
          </a:xfrm>
          <a:prstGeom prst="chevron">
            <a:avLst>
              <a:gd name="adj" fmla="val 35602"/>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highlight>
                <a:srgbClr val="000000"/>
              </a:highlight>
            </a:endParaRPr>
          </a:p>
        </p:txBody>
      </p:sp>
      <p:sp>
        <p:nvSpPr>
          <p:cNvPr id="399" name="Google Shape;399;p45"/>
          <p:cNvSpPr/>
          <p:nvPr/>
        </p:nvSpPr>
        <p:spPr>
          <a:xfrm rot="5400000">
            <a:off x="7128575" y="2452514"/>
            <a:ext cx="1293900" cy="2109900"/>
          </a:xfrm>
          <a:prstGeom prst="chevron">
            <a:avLst>
              <a:gd name="adj" fmla="val 35602"/>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highlight>
                <a:srgbClr val="000000"/>
              </a:highlight>
            </a:endParaRPr>
          </a:p>
        </p:txBody>
      </p:sp>
      <p:sp>
        <p:nvSpPr>
          <p:cNvPr id="400" name="Google Shape;400;p45"/>
          <p:cNvSpPr txBox="1"/>
          <p:nvPr/>
        </p:nvSpPr>
        <p:spPr>
          <a:xfrm>
            <a:off x="6725951" y="3371200"/>
            <a:ext cx="2185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rPr>
              <a:t>Making predictions</a:t>
            </a:r>
            <a:endParaRPr sz="1600" b="1">
              <a:solidFill>
                <a:srgbClr val="FFFFFF"/>
              </a:solidFill>
            </a:endParaRPr>
          </a:p>
        </p:txBody>
      </p:sp>
      <p:sp>
        <p:nvSpPr>
          <p:cNvPr id="401" name="Google Shape;401;p45"/>
          <p:cNvSpPr/>
          <p:nvPr/>
        </p:nvSpPr>
        <p:spPr>
          <a:xfrm rot="5400000">
            <a:off x="7128575" y="3373908"/>
            <a:ext cx="1293900" cy="2109900"/>
          </a:xfrm>
          <a:prstGeom prst="chevron">
            <a:avLst>
              <a:gd name="adj" fmla="val 35602"/>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highlight>
                <a:srgbClr val="000000"/>
              </a:highlight>
            </a:endParaRPr>
          </a:p>
        </p:txBody>
      </p:sp>
      <p:sp>
        <p:nvSpPr>
          <p:cNvPr id="402" name="Google Shape;402;p45"/>
          <p:cNvSpPr txBox="1"/>
          <p:nvPr/>
        </p:nvSpPr>
        <p:spPr>
          <a:xfrm>
            <a:off x="6802144" y="4292600"/>
            <a:ext cx="19098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rPr>
              <a:t>Visualization</a:t>
            </a:r>
            <a:endParaRPr sz="1600" b="1">
              <a:solidFill>
                <a:srgbClr val="FFFFFF"/>
              </a:solidFill>
            </a:endParaRPr>
          </a:p>
        </p:txBody>
      </p:sp>
      <p:sp>
        <p:nvSpPr>
          <p:cNvPr id="403" name="Google Shape;403;p45"/>
          <p:cNvSpPr txBox="1"/>
          <p:nvPr/>
        </p:nvSpPr>
        <p:spPr>
          <a:xfrm>
            <a:off x="6740650" y="2450473"/>
            <a:ext cx="2185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FFFF"/>
                </a:solidFill>
              </a:rPr>
              <a:t>Building the RNN</a:t>
            </a:r>
            <a:endParaRPr sz="1600"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6"/>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Results</a:t>
            </a:r>
            <a:endParaRPr/>
          </a:p>
        </p:txBody>
      </p:sp>
      <p:grpSp>
        <p:nvGrpSpPr>
          <p:cNvPr id="409" name="Google Shape;409;p46"/>
          <p:cNvGrpSpPr/>
          <p:nvPr/>
        </p:nvGrpSpPr>
        <p:grpSpPr>
          <a:xfrm rot="5400000">
            <a:off x="8641234" y="411193"/>
            <a:ext cx="278152" cy="345818"/>
            <a:chOff x="0" y="46600"/>
            <a:chExt cx="3121800" cy="5004600"/>
          </a:xfrm>
        </p:grpSpPr>
        <p:sp>
          <p:nvSpPr>
            <p:cNvPr id="410" name="Google Shape;410;p46"/>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6"/>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6"/>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3" name="Google Shape;413;p46"/>
          <p:cNvSpPr txBox="1"/>
          <p:nvPr/>
        </p:nvSpPr>
        <p:spPr>
          <a:xfrm>
            <a:off x="6987975" y="2566025"/>
            <a:ext cx="2209200" cy="10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Muli"/>
                <a:ea typeface="Muli"/>
                <a:cs typeface="Muli"/>
                <a:sym typeface="Muli"/>
              </a:rPr>
              <a:t>RMSE on test set:</a:t>
            </a:r>
            <a:endParaRPr sz="1800">
              <a:latin typeface="Muli"/>
              <a:ea typeface="Muli"/>
              <a:cs typeface="Muli"/>
              <a:sym typeface="Muli"/>
            </a:endParaRPr>
          </a:p>
          <a:p>
            <a:pPr marL="0" lvl="0" indent="0" algn="ctr" rtl="0">
              <a:spcBef>
                <a:spcPts val="0"/>
              </a:spcBef>
              <a:spcAft>
                <a:spcPts val="0"/>
              </a:spcAft>
              <a:buNone/>
            </a:pPr>
            <a:r>
              <a:rPr lang="en" sz="1800">
                <a:latin typeface="Muli"/>
                <a:ea typeface="Muli"/>
                <a:cs typeface="Muli"/>
                <a:sym typeface="Muli"/>
              </a:rPr>
              <a:t>5.85</a:t>
            </a:r>
            <a:endParaRPr sz="1800">
              <a:latin typeface="Muli"/>
              <a:ea typeface="Muli"/>
              <a:cs typeface="Muli"/>
              <a:sym typeface="Muli"/>
            </a:endParaRPr>
          </a:p>
          <a:p>
            <a:pPr marL="0" lvl="0" indent="0" algn="ctr" rtl="0">
              <a:lnSpc>
                <a:spcPct val="115000"/>
              </a:lnSpc>
              <a:spcBef>
                <a:spcPts val="0"/>
              </a:spcBef>
              <a:spcAft>
                <a:spcPts val="0"/>
              </a:spcAft>
              <a:buClr>
                <a:schemeClr val="dk1"/>
              </a:buClr>
              <a:buSzPts val="1100"/>
              <a:buFont typeface="Arial"/>
              <a:buNone/>
            </a:pPr>
            <a:endParaRPr sz="1800">
              <a:solidFill>
                <a:schemeClr val="dk1"/>
              </a:solidFill>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p:txBody>
      </p:sp>
      <p:pic>
        <p:nvPicPr>
          <p:cNvPr id="414" name="Google Shape;414;p46"/>
          <p:cNvPicPr preferRelativeResize="0"/>
          <p:nvPr/>
        </p:nvPicPr>
        <p:blipFill>
          <a:blip r:embed="rId3">
            <a:alphaModFix/>
          </a:blip>
          <a:stretch>
            <a:fillRect/>
          </a:stretch>
        </p:blipFill>
        <p:spPr>
          <a:xfrm>
            <a:off x="491900" y="945026"/>
            <a:ext cx="5812599" cy="4057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Results</a:t>
            </a:r>
            <a:endParaRPr/>
          </a:p>
        </p:txBody>
      </p:sp>
      <p:grpSp>
        <p:nvGrpSpPr>
          <p:cNvPr id="420" name="Google Shape;420;p47"/>
          <p:cNvGrpSpPr/>
          <p:nvPr/>
        </p:nvGrpSpPr>
        <p:grpSpPr>
          <a:xfrm rot="5400000">
            <a:off x="8641234" y="411193"/>
            <a:ext cx="278152" cy="345818"/>
            <a:chOff x="0" y="46600"/>
            <a:chExt cx="3121800" cy="5004600"/>
          </a:xfrm>
        </p:grpSpPr>
        <p:sp>
          <p:nvSpPr>
            <p:cNvPr id="421" name="Google Shape;421;p47"/>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7"/>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7"/>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24" name="Google Shape;424;p47"/>
          <p:cNvPicPr preferRelativeResize="0"/>
          <p:nvPr/>
        </p:nvPicPr>
        <p:blipFill>
          <a:blip r:embed="rId3">
            <a:alphaModFix/>
          </a:blip>
          <a:stretch>
            <a:fillRect/>
          </a:stretch>
        </p:blipFill>
        <p:spPr>
          <a:xfrm>
            <a:off x="2140200" y="661277"/>
            <a:ext cx="6082701" cy="430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Model Evaluation: Arima VS LSTM</a:t>
            </a:r>
            <a:endParaRPr/>
          </a:p>
        </p:txBody>
      </p:sp>
      <p:grpSp>
        <p:nvGrpSpPr>
          <p:cNvPr id="430" name="Google Shape;430;p48"/>
          <p:cNvGrpSpPr/>
          <p:nvPr/>
        </p:nvGrpSpPr>
        <p:grpSpPr>
          <a:xfrm rot="5400000">
            <a:off x="8641234" y="411193"/>
            <a:ext cx="278152" cy="345818"/>
            <a:chOff x="0" y="46600"/>
            <a:chExt cx="3121800" cy="5004600"/>
          </a:xfrm>
        </p:grpSpPr>
        <p:sp>
          <p:nvSpPr>
            <p:cNvPr id="431" name="Google Shape;431;p4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48"/>
          <p:cNvSpPr txBox="1"/>
          <p:nvPr/>
        </p:nvSpPr>
        <p:spPr>
          <a:xfrm>
            <a:off x="464700" y="1446950"/>
            <a:ext cx="6083400" cy="2860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uli"/>
              <a:buChar char="●"/>
            </a:pPr>
            <a:r>
              <a:rPr lang="en" sz="1800">
                <a:latin typeface="Muli"/>
                <a:ea typeface="Muli"/>
                <a:cs typeface="Muli"/>
                <a:sym typeface="Muli"/>
              </a:rPr>
              <a:t>RMSE: Arima vs LSTM</a:t>
            </a:r>
            <a:endParaRPr sz="1800">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a:p>
            <a:pPr marL="457200" lvl="0" indent="-342900" algn="l" rtl="0">
              <a:spcBef>
                <a:spcPts val="0"/>
              </a:spcBef>
              <a:spcAft>
                <a:spcPts val="0"/>
              </a:spcAft>
              <a:buSzPts val="1800"/>
              <a:buFont typeface="Muli"/>
              <a:buChar char="●"/>
            </a:pPr>
            <a:r>
              <a:rPr lang="en" sz="1800">
                <a:latin typeface="Muli"/>
                <a:ea typeface="Muli"/>
                <a:cs typeface="Muli"/>
                <a:sym typeface="Muli"/>
              </a:rPr>
              <a:t>T-test (Further Step)</a:t>
            </a:r>
            <a:endParaRPr sz="1800">
              <a:latin typeface="Muli"/>
              <a:ea typeface="Muli"/>
              <a:cs typeface="Muli"/>
              <a:sym typeface="Muli"/>
            </a:endParaRPr>
          </a:p>
          <a:p>
            <a:pPr marL="914400" lvl="0" indent="0" algn="l" rtl="0">
              <a:spcBef>
                <a:spcPts val="0"/>
              </a:spcBef>
              <a:spcAft>
                <a:spcPts val="0"/>
              </a:spcAft>
              <a:buNone/>
            </a:pPr>
            <a:endParaRPr sz="18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title"/>
          </p:nvPr>
        </p:nvSpPr>
        <p:spPr>
          <a:xfrm>
            <a:off x="267225" y="2713125"/>
            <a:ext cx="6790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4200">
                <a:solidFill>
                  <a:srgbClr val="FFFFFF"/>
                </a:solidFill>
              </a:rPr>
              <a:t>Business Insights</a:t>
            </a:r>
            <a:endParaRPr sz="42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Insights: Percent Change</a:t>
            </a:r>
            <a:endParaRPr/>
          </a:p>
        </p:txBody>
      </p:sp>
      <p:grpSp>
        <p:nvGrpSpPr>
          <p:cNvPr id="445" name="Google Shape;445;p50"/>
          <p:cNvGrpSpPr/>
          <p:nvPr/>
        </p:nvGrpSpPr>
        <p:grpSpPr>
          <a:xfrm rot="5400000">
            <a:off x="8641234" y="411193"/>
            <a:ext cx="278152" cy="345818"/>
            <a:chOff x="0" y="46600"/>
            <a:chExt cx="3121800" cy="5004600"/>
          </a:xfrm>
        </p:grpSpPr>
        <p:sp>
          <p:nvSpPr>
            <p:cNvPr id="446" name="Google Shape;446;p50"/>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0"/>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0"/>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49" name="Google Shape;449;p50"/>
          <p:cNvPicPr preferRelativeResize="0"/>
          <p:nvPr/>
        </p:nvPicPr>
        <p:blipFill>
          <a:blip r:embed="rId3">
            <a:alphaModFix/>
          </a:blip>
          <a:stretch>
            <a:fillRect/>
          </a:stretch>
        </p:blipFill>
        <p:spPr>
          <a:xfrm>
            <a:off x="444400" y="1699399"/>
            <a:ext cx="8312150" cy="3191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Insights: Stock Return</a:t>
            </a:r>
            <a:endParaRPr/>
          </a:p>
        </p:txBody>
      </p:sp>
      <p:grpSp>
        <p:nvGrpSpPr>
          <p:cNvPr id="455" name="Google Shape;455;p51"/>
          <p:cNvGrpSpPr/>
          <p:nvPr/>
        </p:nvGrpSpPr>
        <p:grpSpPr>
          <a:xfrm rot="5400000">
            <a:off x="8641234" y="411193"/>
            <a:ext cx="278152" cy="345818"/>
            <a:chOff x="0" y="46600"/>
            <a:chExt cx="3121800" cy="5004600"/>
          </a:xfrm>
        </p:grpSpPr>
        <p:sp>
          <p:nvSpPr>
            <p:cNvPr id="456" name="Google Shape;456;p51"/>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1"/>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1"/>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59" name="Google Shape;459;p51"/>
          <p:cNvPicPr preferRelativeResize="0"/>
          <p:nvPr/>
        </p:nvPicPr>
        <p:blipFill>
          <a:blip r:embed="rId3">
            <a:alphaModFix/>
          </a:blip>
          <a:stretch>
            <a:fillRect/>
          </a:stretch>
        </p:blipFill>
        <p:spPr>
          <a:xfrm>
            <a:off x="490663" y="1475825"/>
            <a:ext cx="8219623" cy="3242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Insights: Compare different companies</a:t>
            </a:r>
            <a:endParaRPr/>
          </a:p>
        </p:txBody>
      </p:sp>
      <p:grpSp>
        <p:nvGrpSpPr>
          <p:cNvPr id="465" name="Google Shape;465;p52"/>
          <p:cNvGrpSpPr/>
          <p:nvPr/>
        </p:nvGrpSpPr>
        <p:grpSpPr>
          <a:xfrm rot="5400000">
            <a:off x="8641234" y="411193"/>
            <a:ext cx="278152" cy="345818"/>
            <a:chOff x="0" y="46600"/>
            <a:chExt cx="3121800" cy="5004600"/>
          </a:xfrm>
        </p:grpSpPr>
        <p:sp>
          <p:nvSpPr>
            <p:cNvPr id="466" name="Google Shape;466;p5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2"/>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9" name="Google Shape;469;p52"/>
          <p:cNvPicPr preferRelativeResize="0"/>
          <p:nvPr/>
        </p:nvPicPr>
        <p:blipFill>
          <a:blip r:embed="rId3">
            <a:alphaModFix/>
          </a:blip>
          <a:stretch>
            <a:fillRect/>
          </a:stretch>
        </p:blipFill>
        <p:spPr>
          <a:xfrm>
            <a:off x="456575" y="1116950"/>
            <a:ext cx="5717398" cy="3777868"/>
          </a:xfrm>
          <a:prstGeom prst="rect">
            <a:avLst/>
          </a:prstGeom>
          <a:noFill/>
          <a:ln>
            <a:noFill/>
          </a:ln>
        </p:spPr>
      </p:pic>
      <p:sp>
        <p:nvSpPr>
          <p:cNvPr id="470" name="Google Shape;470;p52"/>
          <p:cNvSpPr txBox="1"/>
          <p:nvPr/>
        </p:nvSpPr>
        <p:spPr>
          <a:xfrm>
            <a:off x="6173975" y="1203850"/>
            <a:ext cx="2846400" cy="3634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uli"/>
              <a:buChar char="●"/>
            </a:pPr>
            <a:r>
              <a:rPr lang="en" sz="1800">
                <a:latin typeface="Muli"/>
                <a:ea typeface="Muli"/>
                <a:cs typeface="Muli"/>
                <a:sym typeface="Muli"/>
              </a:rPr>
              <a:t>Clearly see how Google outperforms Microsoft</a:t>
            </a:r>
            <a:endParaRPr sz="1800">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a:p>
            <a:pPr marL="457200" lvl="0" indent="-342900" algn="l" rtl="0">
              <a:spcBef>
                <a:spcPts val="0"/>
              </a:spcBef>
              <a:spcAft>
                <a:spcPts val="0"/>
              </a:spcAft>
              <a:buSzPts val="1800"/>
              <a:buFont typeface="Muli"/>
              <a:buChar char="●"/>
            </a:pPr>
            <a:r>
              <a:rPr lang="en" sz="1800">
                <a:latin typeface="Muli"/>
                <a:ea typeface="Muli"/>
                <a:cs typeface="Muli"/>
                <a:sym typeface="Muli"/>
              </a:rPr>
              <a:t>Normalize the data by dividing each time series element of all time series by the first element</a:t>
            </a:r>
            <a:endParaRPr sz="1800">
              <a:latin typeface="Muli"/>
              <a:ea typeface="Muli"/>
              <a:cs typeface="Muli"/>
              <a:sym typeface="Muli"/>
            </a:endParaRPr>
          </a:p>
          <a:p>
            <a:pPr marL="0" lvl="0" indent="0" algn="l" rtl="0">
              <a:spcBef>
                <a:spcPts val="0"/>
              </a:spcBef>
              <a:spcAft>
                <a:spcPts val="0"/>
              </a:spcAft>
              <a:buNone/>
            </a:pPr>
            <a:endParaRPr sz="1800">
              <a:latin typeface="Muli"/>
              <a:ea typeface="Muli"/>
              <a:cs typeface="Muli"/>
              <a:sym typeface="Muli"/>
            </a:endParaRPr>
          </a:p>
          <a:p>
            <a:pPr marL="457200" lvl="0" indent="-342900" algn="l" rtl="0">
              <a:spcBef>
                <a:spcPts val="0"/>
              </a:spcBef>
              <a:spcAft>
                <a:spcPts val="0"/>
              </a:spcAft>
              <a:buSzPts val="1800"/>
              <a:buFont typeface="Muli"/>
              <a:buChar char="●"/>
            </a:pPr>
            <a:r>
              <a:rPr lang="en" sz="1800">
                <a:latin typeface="Muli"/>
                <a:ea typeface="Muli"/>
                <a:cs typeface="Muli"/>
                <a:sym typeface="Muli"/>
              </a:rPr>
              <a:t>Start from 100</a:t>
            </a:r>
            <a:endParaRPr sz="1800">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OLS Insights</a:t>
            </a:r>
            <a:endParaRPr/>
          </a:p>
        </p:txBody>
      </p:sp>
      <p:grpSp>
        <p:nvGrpSpPr>
          <p:cNvPr id="476" name="Google Shape;476;p53"/>
          <p:cNvGrpSpPr/>
          <p:nvPr/>
        </p:nvGrpSpPr>
        <p:grpSpPr>
          <a:xfrm rot="5400000">
            <a:off x="8641234" y="411193"/>
            <a:ext cx="278152" cy="345818"/>
            <a:chOff x="0" y="46600"/>
            <a:chExt cx="3121800" cy="5004600"/>
          </a:xfrm>
        </p:grpSpPr>
        <p:sp>
          <p:nvSpPr>
            <p:cNvPr id="477" name="Google Shape;477;p53"/>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3"/>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3"/>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0" name="Google Shape;480;p53"/>
          <p:cNvSpPr txBox="1"/>
          <p:nvPr/>
        </p:nvSpPr>
        <p:spPr>
          <a:xfrm>
            <a:off x="593425" y="1209800"/>
            <a:ext cx="8359800" cy="6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Muli"/>
                <a:ea typeface="Muli"/>
                <a:cs typeface="Muli"/>
                <a:sym typeface="Muli"/>
              </a:rPr>
              <a:t>Based on the significance level of variables (P value) and coefficients (Beta),</a:t>
            </a:r>
            <a:endParaRPr sz="1800">
              <a:latin typeface="Muli"/>
              <a:ea typeface="Muli"/>
              <a:cs typeface="Muli"/>
              <a:sym typeface="Muli"/>
            </a:endParaRPr>
          </a:p>
          <a:p>
            <a:pPr marL="0" lvl="0" indent="0" algn="l" rtl="0">
              <a:spcBef>
                <a:spcPts val="0"/>
              </a:spcBef>
              <a:spcAft>
                <a:spcPts val="0"/>
              </a:spcAft>
              <a:buNone/>
            </a:pPr>
            <a:r>
              <a:rPr lang="en" sz="1800">
                <a:latin typeface="Muli"/>
                <a:ea typeface="Muli"/>
                <a:cs typeface="Muli"/>
                <a:sym typeface="Muli"/>
              </a:rPr>
              <a:t>it turns out:</a:t>
            </a:r>
            <a:endParaRPr sz="1800">
              <a:latin typeface="Muli"/>
              <a:ea typeface="Muli"/>
              <a:cs typeface="Muli"/>
              <a:sym typeface="Muli"/>
            </a:endParaRPr>
          </a:p>
        </p:txBody>
      </p:sp>
      <p:sp>
        <p:nvSpPr>
          <p:cNvPr id="481" name="Google Shape;481;p53"/>
          <p:cNvSpPr txBox="1"/>
          <p:nvPr/>
        </p:nvSpPr>
        <p:spPr>
          <a:xfrm>
            <a:off x="1933725" y="2081963"/>
            <a:ext cx="16590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li"/>
                <a:ea typeface="Muli"/>
                <a:cs typeface="Muli"/>
                <a:sym typeface="Muli"/>
              </a:rPr>
              <a:t>Positive Influence</a:t>
            </a:r>
            <a:endParaRPr>
              <a:latin typeface="Muli"/>
              <a:ea typeface="Muli"/>
              <a:cs typeface="Muli"/>
              <a:sym typeface="Muli"/>
            </a:endParaRPr>
          </a:p>
        </p:txBody>
      </p:sp>
      <p:sp>
        <p:nvSpPr>
          <p:cNvPr id="482" name="Google Shape;482;p53"/>
          <p:cNvSpPr txBox="1"/>
          <p:nvPr/>
        </p:nvSpPr>
        <p:spPr>
          <a:xfrm>
            <a:off x="5421800" y="2081975"/>
            <a:ext cx="17625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li"/>
                <a:ea typeface="Muli"/>
                <a:cs typeface="Muli"/>
                <a:sym typeface="Muli"/>
              </a:rPr>
              <a:t>Negative Influence</a:t>
            </a:r>
            <a:endParaRPr>
              <a:latin typeface="Muli"/>
              <a:ea typeface="Muli"/>
              <a:cs typeface="Muli"/>
              <a:sym typeface="Muli"/>
            </a:endParaRPr>
          </a:p>
        </p:txBody>
      </p:sp>
      <p:sp>
        <p:nvSpPr>
          <p:cNvPr id="483" name="Google Shape;483;p53"/>
          <p:cNvSpPr/>
          <p:nvPr/>
        </p:nvSpPr>
        <p:spPr>
          <a:xfrm>
            <a:off x="1405800" y="2520200"/>
            <a:ext cx="2588400" cy="1933200"/>
          </a:xfrm>
          <a:prstGeom prst="roundRect">
            <a:avLst>
              <a:gd name="adj" fmla="val 16667"/>
            </a:avLst>
          </a:prstGeom>
          <a:solidFill>
            <a:srgbClr val="648DC6">
              <a:alpha val="376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Gross Profit</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Long-Term Investments</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Profit Margin</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Earnings Per Share</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Non-Recurring Items</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Operating Margin</a:t>
            </a:r>
            <a:endParaRPr sz="1200">
              <a:latin typeface="Muli"/>
              <a:ea typeface="Muli"/>
              <a:cs typeface="Muli"/>
              <a:sym typeface="Muli"/>
            </a:endParaRPr>
          </a:p>
        </p:txBody>
      </p:sp>
      <p:sp>
        <p:nvSpPr>
          <p:cNvPr id="484" name="Google Shape;484;p53"/>
          <p:cNvSpPr/>
          <p:nvPr/>
        </p:nvSpPr>
        <p:spPr>
          <a:xfrm>
            <a:off x="5008850" y="2520200"/>
            <a:ext cx="2588400" cy="1933200"/>
          </a:xfrm>
          <a:prstGeom prst="roundRect">
            <a:avLst>
              <a:gd name="adj" fmla="val 16667"/>
            </a:avLst>
          </a:prstGeom>
          <a:solidFill>
            <a:srgbClr val="648DC6">
              <a:alpha val="376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Deferred Asset Charges</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Interest Expense</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Cash and Cash Equivalents</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Inventory</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dk1"/>
              </a:buClr>
              <a:buSzPts val="1200"/>
              <a:buFont typeface="Muli"/>
              <a:buChar char="➢"/>
            </a:pPr>
            <a:r>
              <a:rPr lang="en" sz="1200">
                <a:solidFill>
                  <a:schemeClr val="dk1"/>
                </a:solidFill>
                <a:latin typeface="Muli"/>
                <a:ea typeface="Muli"/>
                <a:cs typeface="Muli"/>
                <a:sym typeface="Muli"/>
              </a:rPr>
              <a:t>Total Current Assets</a:t>
            </a:r>
            <a:endParaRPr sz="1200">
              <a:solidFill>
                <a:schemeClr val="dk1"/>
              </a:solidFill>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subTitle" idx="1"/>
          </p:nvPr>
        </p:nvSpPr>
        <p:spPr>
          <a:xfrm>
            <a:off x="817725" y="2964125"/>
            <a:ext cx="3109500" cy="116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SzPts val="1800"/>
              <a:buNone/>
            </a:pPr>
            <a:r>
              <a:rPr lang="en"/>
              <a:t>Questions</a:t>
            </a:r>
            <a:endParaRPr/>
          </a:p>
        </p:txBody>
      </p:sp>
      <p:sp>
        <p:nvSpPr>
          <p:cNvPr id="490" name="Google Shape;490;p54"/>
          <p:cNvSpPr txBox="1">
            <a:spLocks noGrp="1"/>
          </p:cNvSpPr>
          <p:nvPr>
            <p:ph type="subTitle" idx="2"/>
          </p:nvPr>
        </p:nvSpPr>
        <p:spPr>
          <a:xfrm>
            <a:off x="5091625" y="3028900"/>
            <a:ext cx="3109500" cy="116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SzPts val="1800"/>
              <a:buNone/>
            </a:pPr>
            <a:r>
              <a:rPr lang="en"/>
              <a:t>Answers</a:t>
            </a:r>
            <a:endParaRPr/>
          </a:p>
        </p:txBody>
      </p:sp>
      <p:sp>
        <p:nvSpPr>
          <p:cNvPr id="491" name="Google Shape;491;p54"/>
          <p:cNvSpPr/>
          <p:nvPr/>
        </p:nvSpPr>
        <p:spPr>
          <a:xfrm>
            <a:off x="1705447" y="1451992"/>
            <a:ext cx="1204500" cy="1162500"/>
          </a:xfrm>
          <a:custGeom>
            <a:avLst/>
            <a:gdLst/>
            <a:ahLst/>
            <a:cxnLst/>
            <a:rect l="l" t="t" r="r" b="b"/>
            <a:pathLst>
              <a:path w="120000" h="120000" extrusionOk="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5477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54"/>
          <p:cNvSpPr/>
          <p:nvPr/>
        </p:nvSpPr>
        <p:spPr>
          <a:xfrm>
            <a:off x="6044125" y="1452000"/>
            <a:ext cx="1204500" cy="11625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254133" y="3471700"/>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b="1">
                <a:solidFill>
                  <a:srgbClr val="4E6E9A"/>
                </a:solidFill>
              </a:rPr>
              <a:t>Introduction</a:t>
            </a:r>
            <a:r>
              <a:rPr lang="en" sz="3600">
                <a:solidFill>
                  <a:srgbClr val="4E6E9A"/>
                </a:solidFill>
              </a:rPr>
              <a:t> </a:t>
            </a:r>
            <a:endParaRPr/>
          </a:p>
        </p:txBody>
      </p:sp>
      <p:sp>
        <p:nvSpPr>
          <p:cNvPr id="222" name="Google Shape;222;p28"/>
          <p:cNvSpPr txBox="1">
            <a:spLocks noGrp="1"/>
          </p:cNvSpPr>
          <p:nvPr>
            <p:ph type="subTitle" idx="1"/>
          </p:nvPr>
        </p:nvSpPr>
        <p:spPr>
          <a:xfrm>
            <a:off x="254133" y="3968200"/>
            <a:ext cx="846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latin typeface="Muli"/>
                <a:ea typeface="Muli"/>
                <a:cs typeface="Muli"/>
                <a:sym typeface="Muli"/>
              </a:rPr>
              <a:t>Objectives and Dataset </a:t>
            </a:r>
            <a:endParaRPr/>
          </a:p>
        </p:txBody>
      </p:sp>
      <p:grpSp>
        <p:nvGrpSpPr>
          <p:cNvPr id="223" name="Google Shape;223;p28"/>
          <p:cNvGrpSpPr/>
          <p:nvPr/>
        </p:nvGrpSpPr>
        <p:grpSpPr>
          <a:xfrm rot="5400000">
            <a:off x="1265691" y="1512713"/>
            <a:ext cx="1113546" cy="1384272"/>
            <a:chOff x="0" y="46600"/>
            <a:chExt cx="3121800" cy="5004600"/>
          </a:xfrm>
        </p:grpSpPr>
        <p:sp>
          <p:nvSpPr>
            <p:cNvPr id="224" name="Google Shape;224;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8"/>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5" descr="new-york-city-78181_1920.jpg"/>
          <p:cNvPicPr preferRelativeResize="0"/>
          <p:nvPr/>
        </p:nvPicPr>
        <p:blipFill rotWithShape="1">
          <a:blip r:embed="rId3">
            <a:alphaModFix/>
          </a:blip>
          <a:srcRect t="7316" b="7307"/>
          <a:stretch/>
        </p:blipFill>
        <p:spPr>
          <a:xfrm>
            <a:off x="0" y="0"/>
            <a:ext cx="9144000" cy="5143499"/>
          </a:xfrm>
          <a:prstGeom prst="rect">
            <a:avLst/>
          </a:prstGeom>
          <a:noFill/>
          <a:ln>
            <a:noFill/>
          </a:ln>
        </p:spPr>
      </p:pic>
      <p:sp>
        <p:nvSpPr>
          <p:cNvPr id="498" name="Google Shape;498;p55"/>
          <p:cNvSpPr/>
          <p:nvPr/>
        </p:nvSpPr>
        <p:spPr>
          <a:xfrm>
            <a:off x="2557500" y="2375"/>
            <a:ext cx="4029000" cy="4703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9" name="Google Shape;499;p55"/>
          <p:cNvGrpSpPr/>
          <p:nvPr/>
        </p:nvGrpSpPr>
        <p:grpSpPr>
          <a:xfrm>
            <a:off x="3911700" y="645679"/>
            <a:ext cx="1320600" cy="1320609"/>
            <a:chOff x="3835549" y="798079"/>
            <a:chExt cx="1320600" cy="1320609"/>
          </a:xfrm>
        </p:grpSpPr>
        <p:sp>
          <p:nvSpPr>
            <p:cNvPr id="500" name="Google Shape;500;p55"/>
            <p:cNvSpPr/>
            <p:nvPr/>
          </p:nvSpPr>
          <p:spPr>
            <a:xfrm>
              <a:off x="3835549" y="798088"/>
              <a:ext cx="1320600" cy="1320600"/>
            </a:xfrm>
            <a:prstGeom prst="ellipse">
              <a:avLst/>
            </a:prstGeom>
            <a:solidFill>
              <a:srgbClr val="59595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uli"/>
                <a:ea typeface="Muli"/>
                <a:cs typeface="Muli"/>
                <a:sym typeface="Muli"/>
              </a:endParaRPr>
            </a:p>
          </p:txBody>
        </p:sp>
        <p:sp>
          <p:nvSpPr>
            <p:cNvPr id="501" name="Google Shape;501;p55"/>
            <p:cNvSpPr/>
            <p:nvPr/>
          </p:nvSpPr>
          <p:spPr>
            <a:xfrm>
              <a:off x="3844850" y="798079"/>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uli"/>
                <a:ea typeface="Muli"/>
                <a:cs typeface="Muli"/>
                <a:sym typeface="Muli"/>
              </a:endParaRPr>
            </a:p>
          </p:txBody>
        </p:sp>
        <p:sp>
          <p:nvSpPr>
            <p:cNvPr id="502" name="Google Shape;502;p55"/>
            <p:cNvSpPr/>
            <p:nvPr/>
          </p:nvSpPr>
          <p:spPr>
            <a:xfrm>
              <a:off x="4119051" y="1072287"/>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Muli"/>
                <a:ea typeface="Muli"/>
                <a:cs typeface="Muli"/>
                <a:sym typeface="Muli"/>
              </a:endParaRPr>
            </a:p>
          </p:txBody>
        </p:sp>
      </p:grpSp>
      <p:sp>
        <p:nvSpPr>
          <p:cNvPr id="503" name="Google Shape;503;p55"/>
          <p:cNvSpPr txBox="1"/>
          <p:nvPr/>
        </p:nvSpPr>
        <p:spPr>
          <a:xfrm>
            <a:off x="2557500" y="2162175"/>
            <a:ext cx="4029000" cy="97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a:solidFill>
                  <a:srgbClr val="4E6E9A"/>
                </a:solidFill>
                <a:latin typeface="Muli"/>
                <a:ea typeface="Muli"/>
                <a:cs typeface="Muli"/>
                <a:sym typeface="Muli"/>
              </a:rPr>
              <a:t>Thank you</a:t>
            </a:r>
            <a:r>
              <a:rPr lang="en" sz="3600" b="0" i="0" u="none" strike="noStrike" cap="none">
                <a:solidFill>
                  <a:srgbClr val="4E6E9A"/>
                </a:solidFill>
                <a:latin typeface="Muli"/>
                <a:ea typeface="Muli"/>
                <a:cs typeface="Muli"/>
                <a:sym typeface="Muli"/>
              </a:rPr>
              <a:t> </a:t>
            </a:r>
            <a:endParaRPr sz="3600" b="0" i="0" u="none" strike="noStrike" cap="none">
              <a:solidFill>
                <a:srgbClr val="4E6E9A"/>
              </a:solidFill>
              <a:latin typeface="Muli"/>
              <a:ea typeface="Muli"/>
              <a:cs typeface="Muli"/>
              <a:sym typeface="Muli"/>
            </a:endParaRPr>
          </a:p>
        </p:txBody>
      </p:sp>
      <p:grpSp>
        <p:nvGrpSpPr>
          <p:cNvPr id="504" name="Google Shape;504;p55"/>
          <p:cNvGrpSpPr/>
          <p:nvPr/>
        </p:nvGrpSpPr>
        <p:grpSpPr>
          <a:xfrm>
            <a:off x="4247137" y="2885352"/>
            <a:ext cx="649715" cy="69000"/>
            <a:chOff x="684763" y="3506750"/>
            <a:chExt cx="3536825" cy="69000"/>
          </a:xfrm>
        </p:grpSpPr>
        <p:sp>
          <p:nvSpPr>
            <p:cNvPr id="505" name="Google Shape;505;p55"/>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5"/>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5"/>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5"/>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 name="Google Shape;509;p55"/>
          <p:cNvSpPr txBox="1"/>
          <p:nvPr/>
        </p:nvSpPr>
        <p:spPr>
          <a:xfrm>
            <a:off x="2757450" y="3204375"/>
            <a:ext cx="3629100" cy="86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000"/>
              <a:buFont typeface="Arial"/>
              <a:buNone/>
            </a:pPr>
            <a:endParaRPr sz="1000" b="0" i="0" u="none" strike="noStrike" cap="none">
              <a:solidFill>
                <a:srgbClr val="666666"/>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2" name="Google Shape;232;p29"/>
          <p:cNvSpPr txBox="1">
            <a:spLocks noGrp="1"/>
          </p:cNvSpPr>
          <p:nvPr>
            <p:ph type="body" idx="1"/>
          </p:nvPr>
        </p:nvSpPr>
        <p:spPr>
          <a:xfrm>
            <a:off x="370475" y="1488100"/>
            <a:ext cx="4065000" cy="4779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b="1">
                <a:solidFill>
                  <a:srgbClr val="000000"/>
                </a:solidFill>
              </a:rPr>
              <a:t>Project Objectives</a:t>
            </a:r>
            <a:endParaRPr b="1">
              <a:solidFill>
                <a:srgbClr val="000000"/>
              </a:solidFill>
            </a:endParaRPr>
          </a:p>
        </p:txBody>
      </p:sp>
      <p:sp>
        <p:nvSpPr>
          <p:cNvPr id="233" name="Google Shape;233;p29"/>
          <p:cNvSpPr txBox="1">
            <a:spLocks noGrp="1"/>
          </p:cNvSpPr>
          <p:nvPr>
            <p:ph type="body" idx="1"/>
          </p:nvPr>
        </p:nvSpPr>
        <p:spPr>
          <a:xfrm>
            <a:off x="4632650" y="1488100"/>
            <a:ext cx="4104600" cy="4779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b="1">
                <a:solidFill>
                  <a:srgbClr val="000000"/>
                </a:solidFill>
              </a:rPr>
              <a:t>Dataset</a:t>
            </a:r>
            <a:endParaRPr b="1">
              <a:solidFill>
                <a:srgbClr val="000000"/>
              </a:solidFill>
            </a:endParaRPr>
          </a:p>
        </p:txBody>
      </p:sp>
      <p:sp>
        <p:nvSpPr>
          <p:cNvPr id="234" name="Google Shape;234;p29"/>
          <p:cNvSpPr/>
          <p:nvPr/>
        </p:nvSpPr>
        <p:spPr>
          <a:xfrm>
            <a:off x="739175" y="2056400"/>
            <a:ext cx="3301800" cy="2358000"/>
          </a:xfrm>
          <a:prstGeom prst="roundRect">
            <a:avLst>
              <a:gd name="adj" fmla="val 16667"/>
            </a:avLst>
          </a:prstGeom>
          <a:solidFill>
            <a:srgbClr val="648DC6">
              <a:alpha val="37650"/>
            </a:srgbClr>
          </a:solidFill>
          <a:ln w="9525" cap="flat" cmpd="sng">
            <a:solidFill>
              <a:srgbClr val="415C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latin typeface="Muli"/>
              <a:ea typeface="Muli"/>
              <a:cs typeface="Muli"/>
              <a:sym typeface="Muli"/>
            </a:endParaRPr>
          </a:p>
          <a:p>
            <a:pPr marL="457200" lvl="0" indent="-317500" algn="l" rtl="0">
              <a:lnSpc>
                <a:spcPct val="115000"/>
              </a:lnSpc>
              <a:spcBef>
                <a:spcPts val="0"/>
              </a:spcBef>
              <a:spcAft>
                <a:spcPts val="0"/>
              </a:spcAft>
              <a:buSzPts val="1400"/>
              <a:buFont typeface="Muli"/>
              <a:buChar char="●"/>
            </a:pPr>
            <a:r>
              <a:rPr lang="en">
                <a:latin typeface="Muli"/>
                <a:ea typeface="Muli"/>
                <a:cs typeface="Muli"/>
                <a:sym typeface="Muli"/>
              </a:rPr>
              <a:t>Build time series models for New York Stock Exchange to predict tomorrow’s stock price in a continuous format</a:t>
            </a:r>
            <a:endParaRPr>
              <a:latin typeface="Muli"/>
              <a:ea typeface="Muli"/>
              <a:cs typeface="Muli"/>
              <a:sym typeface="Muli"/>
            </a:endParaRPr>
          </a:p>
          <a:p>
            <a:pPr marL="457200" lvl="0" indent="-317500" algn="l" rtl="0">
              <a:lnSpc>
                <a:spcPct val="115000"/>
              </a:lnSpc>
              <a:spcBef>
                <a:spcPts val="0"/>
              </a:spcBef>
              <a:spcAft>
                <a:spcPts val="0"/>
              </a:spcAft>
              <a:buSzPts val="1400"/>
              <a:buFont typeface="Muli"/>
              <a:buChar char="●"/>
            </a:pPr>
            <a:r>
              <a:rPr lang="en">
                <a:latin typeface="Muli"/>
                <a:ea typeface="Muli"/>
                <a:cs typeface="Muli"/>
                <a:sym typeface="Muli"/>
              </a:rPr>
              <a:t>Plot a trendline for future understanding</a:t>
            </a:r>
            <a:endParaRPr>
              <a:latin typeface="Muli"/>
              <a:ea typeface="Muli"/>
              <a:cs typeface="Muli"/>
              <a:sym typeface="Muli"/>
            </a:endParaRPr>
          </a:p>
          <a:p>
            <a:pPr marL="457200" lvl="0" indent="-317500" algn="l" rtl="0">
              <a:lnSpc>
                <a:spcPct val="115000"/>
              </a:lnSpc>
              <a:spcBef>
                <a:spcPts val="0"/>
              </a:spcBef>
              <a:spcAft>
                <a:spcPts val="0"/>
              </a:spcAft>
              <a:buSzPts val="1400"/>
              <a:buFont typeface="Muli"/>
              <a:buChar char="●"/>
            </a:pPr>
            <a:r>
              <a:rPr lang="en">
                <a:latin typeface="Muli"/>
                <a:ea typeface="Muli"/>
                <a:cs typeface="Muli"/>
                <a:sym typeface="Muli"/>
              </a:rPr>
              <a:t>Extract business insights from the modeling analysis</a:t>
            </a:r>
            <a:endParaRPr>
              <a:latin typeface="Muli"/>
              <a:ea typeface="Muli"/>
              <a:cs typeface="Muli"/>
              <a:sym typeface="Muli"/>
            </a:endParaRPr>
          </a:p>
          <a:p>
            <a:pPr marL="0" lvl="0" indent="0" algn="l" rtl="0">
              <a:lnSpc>
                <a:spcPct val="115000"/>
              </a:lnSpc>
              <a:spcBef>
                <a:spcPts val="0"/>
              </a:spcBef>
              <a:spcAft>
                <a:spcPts val="0"/>
              </a:spcAft>
              <a:buClr>
                <a:schemeClr val="dk1"/>
              </a:buClr>
              <a:buSzPts val="1100"/>
              <a:buFont typeface="Arial"/>
              <a:buNone/>
            </a:pPr>
            <a:endParaRPr sz="1800">
              <a:latin typeface="Muli"/>
              <a:ea typeface="Muli"/>
              <a:cs typeface="Muli"/>
              <a:sym typeface="Muli"/>
            </a:endParaRPr>
          </a:p>
        </p:txBody>
      </p:sp>
      <p:sp>
        <p:nvSpPr>
          <p:cNvPr id="235" name="Google Shape;235;p29"/>
          <p:cNvSpPr/>
          <p:nvPr/>
        </p:nvSpPr>
        <p:spPr>
          <a:xfrm>
            <a:off x="5034050" y="2056400"/>
            <a:ext cx="3301800" cy="2358000"/>
          </a:xfrm>
          <a:prstGeom prst="roundRect">
            <a:avLst>
              <a:gd name="adj" fmla="val 16667"/>
            </a:avLst>
          </a:prstGeom>
          <a:solidFill>
            <a:srgbClr val="648DC6">
              <a:alpha val="37650"/>
            </a:srgbClr>
          </a:solidFill>
          <a:ln w="9525" cap="flat" cmpd="sng">
            <a:solidFill>
              <a:srgbClr val="415C8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Muli"/>
              <a:ea typeface="Muli"/>
              <a:cs typeface="Muli"/>
              <a:sym typeface="Muli"/>
            </a:endParaRPr>
          </a:p>
          <a:p>
            <a:pPr marL="457200" lvl="0" indent="-317500" algn="l" rtl="0">
              <a:lnSpc>
                <a:spcPct val="115000"/>
              </a:lnSpc>
              <a:spcBef>
                <a:spcPts val="0"/>
              </a:spcBef>
              <a:spcAft>
                <a:spcPts val="0"/>
              </a:spcAft>
              <a:buClr>
                <a:schemeClr val="dk1"/>
              </a:buClr>
              <a:buSzPts val="1400"/>
              <a:buFont typeface="Muli"/>
              <a:buChar char="●"/>
            </a:pPr>
            <a:r>
              <a:rPr lang="en">
                <a:solidFill>
                  <a:schemeClr val="dk1"/>
                </a:solidFill>
                <a:latin typeface="Muli"/>
                <a:ea typeface="Muli"/>
                <a:cs typeface="Muli"/>
                <a:sym typeface="Muli"/>
              </a:rPr>
              <a:t>Four data files from New York Stock Exchange Kaggle</a:t>
            </a:r>
            <a:endParaRPr>
              <a:solidFill>
                <a:schemeClr val="dk1"/>
              </a:solidFill>
              <a:latin typeface="Muli"/>
              <a:ea typeface="Muli"/>
              <a:cs typeface="Muli"/>
              <a:sym typeface="Muli"/>
            </a:endParaRPr>
          </a:p>
          <a:p>
            <a:pPr marL="457200" lvl="0" indent="-317500" algn="l" rtl="0">
              <a:lnSpc>
                <a:spcPct val="115000"/>
              </a:lnSpc>
              <a:spcBef>
                <a:spcPts val="0"/>
              </a:spcBef>
              <a:spcAft>
                <a:spcPts val="0"/>
              </a:spcAft>
              <a:buClr>
                <a:schemeClr val="dk1"/>
              </a:buClr>
              <a:buSzPts val="1400"/>
              <a:buFont typeface="Muli"/>
              <a:buChar char="●"/>
            </a:pPr>
            <a:r>
              <a:rPr lang="en">
                <a:solidFill>
                  <a:schemeClr val="dk1"/>
                </a:solidFill>
                <a:latin typeface="Muli"/>
                <a:ea typeface="Muli"/>
                <a:cs typeface="Muli"/>
                <a:sym typeface="Muli"/>
              </a:rPr>
              <a:t>Stock Price data</a:t>
            </a:r>
            <a:endParaRPr>
              <a:solidFill>
                <a:schemeClr val="dk1"/>
              </a:solidFill>
              <a:latin typeface="Muli"/>
              <a:ea typeface="Muli"/>
              <a:cs typeface="Muli"/>
              <a:sym typeface="Muli"/>
            </a:endParaRPr>
          </a:p>
          <a:p>
            <a:pPr marL="457200" lvl="0" indent="-317500" algn="l" rtl="0">
              <a:lnSpc>
                <a:spcPct val="115000"/>
              </a:lnSpc>
              <a:spcBef>
                <a:spcPts val="0"/>
              </a:spcBef>
              <a:spcAft>
                <a:spcPts val="0"/>
              </a:spcAft>
              <a:buClr>
                <a:schemeClr val="dk1"/>
              </a:buClr>
              <a:buSzPts val="1400"/>
              <a:buFont typeface="Muli"/>
              <a:buChar char="●"/>
            </a:pPr>
            <a:r>
              <a:rPr lang="en">
                <a:solidFill>
                  <a:schemeClr val="dk1"/>
                </a:solidFill>
                <a:latin typeface="Muli"/>
                <a:ea typeface="Muli"/>
                <a:cs typeface="Muli"/>
                <a:sym typeface="Muli"/>
              </a:rPr>
              <a:t>Company’s yearly financial data</a:t>
            </a:r>
            <a:endParaRPr>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Visualizations</a:t>
            </a:r>
            <a:endParaRPr/>
          </a:p>
        </p:txBody>
      </p:sp>
      <p:pic>
        <p:nvPicPr>
          <p:cNvPr id="241" name="Google Shape;241;p30"/>
          <p:cNvPicPr preferRelativeResize="0"/>
          <p:nvPr/>
        </p:nvPicPr>
        <p:blipFill>
          <a:blip r:embed="rId3">
            <a:alphaModFix/>
          </a:blip>
          <a:stretch>
            <a:fillRect/>
          </a:stretch>
        </p:blipFill>
        <p:spPr>
          <a:xfrm>
            <a:off x="483350" y="1377399"/>
            <a:ext cx="4173976" cy="3518878"/>
          </a:xfrm>
          <a:prstGeom prst="rect">
            <a:avLst/>
          </a:prstGeom>
          <a:noFill/>
          <a:ln>
            <a:noFill/>
          </a:ln>
        </p:spPr>
      </p:pic>
      <p:sp>
        <p:nvSpPr>
          <p:cNvPr id="242" name="Google Shape;242;p30"/>
          <p:cNvSpPr txBox="1"/>
          <p:nvPr/>
        </p:nvSpPr>
        <p:spPr>
          <a:xfrm>
            <a:off x="2057799" y="1144375"/>
            <a:ext cx="13014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uli"/>
                <a:ea typeface="Muli"/>
                <a:cs typeface="Muli"/>
                <a:sym typeface="Muli"/>
              </a:rPr>
              <a:t>GOOG 2012</a:t>
            </a:r>
            <a:endParaRPr sz="1200">
              <a:latin typeface="Muli"/>
              <a:ea typeface="Muli"/>
              <a:cs typeface="Muli"/>
              <a:sym typeface="Muli"/>
            </a:endParaRPr>
          </a:p>
        </p:txBody>
      </p:sp>
      <p:pic>
        <p:nvPicPr>
          <p:cNvPr id="243" name="Google Shape;243;p30"/>
          <p:cNvPicPr preferRelativeResize="0"/>
          <p:nvPr/>
        </p:nvPicPr>
        <p:blipFill>
          <a:blip r:embed="rId4">
            <a:alphaModFix/>
          </a:blip>
          <a:stretch>
            <a:fillRect/>
          </a:stretch>
        </p:blipFill>
        <p:spPr>
          <a:xfrm>
            <a:off x="4982251" y="1144375"/>
            <a:ext cx="3633401" cy="3820977"/>
          </a:xfrm>
          <a:prstGeom prst="rect">
            <a:avLst/>
          </a:prstGeom>
          <a:noFill/>
          <a:ln>
            <a:noFill/>
          </a:ln>
        </p:spPr>
      </p:pic>
      <p:sp>
        <p:nvSpPr>
          <p:cNvPr id="244" name="Google Shape;244;p30"/>
          <p:cNvSpPr txBox="1"/>
          <p:nvPr/>
        </p:nvSpPr>
        <p:spPr>
          <a:xfrm>
            <a:off x="5901100" y="972500"/>
            <a:ext cx="19764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uli"/>
                <a:ea typeface="Muli"/>
                <a:cs typeface="Muli"/>
                <a:sym typeface="Muli"/>
              </a:rPr>
              <a:t>AAL from 2012 to 2015</a:t>
            </a:r>
            <a:endParaRPr sz="1200">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314525" y="2499500"/>
            <a:ext cx="66237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Fundamental Analysis</a:t>
            </a:r>
            <a:endParaRPr>
              <a:solidFill>
                <a:srgbClr val="75A6E7"/>
              </a:solidFill>
              <a:latin typeface="Arial Black"/>
              <a:ea typeface="Arial Black"/>
              <a:cs typeface="Arial Black"/>
              <a:sym typeface="Arial Black"/>
            </a:endParaRPr>
          </a:p>
        </p:txBody>
      </p:sp>
      <p:sp>
        <p:nvSpPr>
          <p:cNvPr id="250" name="Google Shape;250;p31"/>
          <p:cNvSpPr txBox="1">
            <a:spLocks noGrp="1"/>
          </p:cNvSpPr>
          <p:nvPr>
            <p:ph type="subTitle" idx="1"/>
          </p:nvPr>
        </p:nvSpPr>
        <p:spPr>
          <a:xfrm>
            <a:off x="2112700" y="3341300"/>
            <a:ext cx="4002000" cy="42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a:latin typeface="Muli"/>
                <a:ea typeface="Muli"/>
                <a:cs typeface="Muli"/>
                <a:sym typeface="Muli"/>
              </a:rPr>
              <a:t>Linear Regression Model</a:t>
            </a:r>
            <a:endParaRPr>
              <a:solidFill>
                <a:srgbClr val="75A6E7"/>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Our Data - Additional Company Data</a:t>
            </a:r>
            <a:endParaRPr/>
          </a:p>
        </p:txBody>
      </p:sp>
      <p:grpSp>
        <p:nvGrpSpPr>
          <p:cNvPr id="256" name="Google Shape;256;p32"/>
          <p:cNvGrpSpPr/>
          <p:nvPr/>
        </p:nvGrpSpPr>
        <p:grpSpPr>
          <a:xfrm rot="5400000">
            <a:off x="8641234" y="411193"/>
            <a:ext cx="278152" cy="345818"/>
            <a:chOff x="0" y="46600"/>
            <a:chExt cx="3121800" cy="5004600"/>
          </a:xfrm>
        </p:grpSpPr>
        <p:sp>
          <p:nvSpPr>
            <p:cNvPr id="257" name="Google Shape;257;p3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2"/>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32"/>
          <p:cNvSpPr txBox="1"/>
          <p:nvPr/>
        </p:nvSpPr>
        <p:spPr>
          <a:xfrm>
            <a:off x="5387375" y="1576075"/>
            <a:ext cx="3443100" cy="227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Muli"/>
              <a:buChar char="●"/>
            </a:pPr>
            <a:r>
              <a:rPr lang="en" sz="1800">
                <a:latin typeface="Muli"/>
                <a:ea typeface="Muli"/>
                <a:cs typeface="Muli"/>
                <a:sym typeface="Muli"/>
              </a:rPr>
              <a:t>Company’ financial data in yearly basis</a:t>
            </a:r>
            <a:endParaRPr sz="1800">
              <a:latin typeface="Muli"/>
              <a:ea typeface="Muli"/>
              <a:cs typeface="Muli"/>
              <a:sym typeface="Muli"/>
            </a:endParaRPr>
          </a:p>
          <a:p>
            <a:pPr marL="457200" lvl="0" indent="0" algn="l" rtl="0">
              <a:lnSpc>
                <a:spcPct val="115000"/>
              </a:lnSpc>
              <a:spcBef>
                <a:spcPts val="0"/>
              </a:spcBef>
              <a:spcAft>
                <a:spcPts val="0"/>
              </a:spcAft>
              <a:buNone/>
            </a:pPr>
            <a:endParaRPr sz="1800">
              <a:latin typeface="Muli"/>
              <a:ea typeface="Muli"/>
              <a:cs typeface="Muli"/>
              <a:sym typeface="Muli"/>
            </a:endParaRPr>
          </a:p>
          <a:p>
            <a:pPr marL="457200" lvl="0" indent="-342900" algn="l" rtl="0">
              <a:lnSpc>
                <a:spcPct val="115000"/>
              </a:lnSpc>
              <a:spcBef>
                <a:spcPts val="0"/>
              </a:spcBef>
              <a:spcAft>
                <a:spcPts val="0"/>
              </a:spcAft>
              <a:buSzPts val="1800"/>
              <a:buFont typeface="Muli"/>
              <a:buChar char="●"/>
            </a:pPr>
            <a:r>
              <a:rPr lang="en" sz="1800">
                <a:latin typeface="Muli"/>
                <a:ea typeface="Muli"/>
                <a:cs typeface="Muli"/>
                <a:sym typeface="Muli"/>
              </a:rPr>
              <a:t>Time period: 2010-2016</a:t>
            </a:r>
            <a:endParaRPr sz="1800">
              <a:latin typeface="Muli"/>
              <a:ea typeface="Muli"/>
              <a:cs typeface="Muli"/>
              <a:sym typeface="Muli"/>
            </a:endParaRPr>
          </a:p>
        </p:txBody>
      </p:sp>
      <p:pic>
        <p:nvPicPr>
          <p:cNvPr id="261" name="Google Shape;261;p32"/>
          <p:cNvPicPr preferRelativeResize="0"/>
          <p:nvPr/>
        </p:nvPicPr>
        <p:blipFill>
          <a:blip r:embed="rId3">
            <a:alphaModFix/>
          </a:blip>
          <a:stretch>
            <a:fillRect/>
          </a:stretch>
        </p:blipFill>
        <p:spPr>
          <a:xfrm>
            <a:off x="370475" y="1248900"/>
            <a:ext cx="4702526" cy="3599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Linear Regression(OLS)</a:t>
            </a:r>
            <a:endParaRPr/>
          </a:p>
        </p:txBody>
      </p:sp>
      <p:grpSp>
        <p:nvGrpSpPr>
          <p:cNvPr id="267" name="Google Shape;267;p33"/>
          <p:cNvGrpSpPr/>
          <p:nvPr/>
        </p:nvGrpSpPr>
        <p:grpSpPr>
          <a:xfrm rot="5400000">
            <a:off x="8641234" y="411193"/>
            <a:ext cx="278152" cy="345818"/>
            <a:chOff x="0" y="46600"/>
            <a:chExt cx="3121800" cy="5004600"/>
          </a:xfrm>
        </p:grpSpPr>
        <p:sp>
          <p:nvSpPr>
            <p:cNvPr id="268" name="Google Shape;268;p33"/>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3"/>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3"/>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1" name="Google Shape;271;p33"/>
          <p:cNvPicPr preferRelativeResize="0"/>
          <p:nvPr/>
        </p:nvPicPr>
        <p:blipFill>
          <a:blip r:embed="rId3">
            <a:alphaModFix/>
          </a:blip>
          <a:stretch>
            <a:fillRect/>
          </a:stretch>
        </p:blipFill>
        <p:spPr>
          <a:xfrm>
            <a:off x="4521625" y="1017725"/>
            <a:ext cx="3364839" cy="3820976"/>
          </a:xfrm>
          <a:prstGeom prst="rect">
            <a:avLst/>
          </a:prstGeom>
          <a:noFill/>
          <a:ln>
            <a:noFill/>
          </a:ln>
        </p:spPr>
      </p:pic>
      <p:sp>
        <p:nvSpPr>
          <p:cNvPr id="272" name="Google Shape;272;p33"/>
          <p:cNvSpPr txBox="1"/>
          <p:nvPr/>
        </p:nvSpPr>
        <p:spPr>
          <a:xfrm>
            <a:off x="306725" y="1406125"/>
            <a:ext cx="3606600" cy="2969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uli"/>
              <a:buChar char="❖"/>
            </a:pPr>
            <a:r>
              <a:rPr lang="en" sz="1800">
                <a:latin typeface="Muli"/>
                <a:ea typeface="Muli"/>
                <a:cs typeface="Muli"/>
                <a:sym typeface="Muli"/>
              </a:rPr>
              <a:t>Data processing</a:t>
            </a:r>
            <a:endParaRPr sz="1800">
              <a:latin typeface="Muli"/>
              <a:ea typeface="Muli"/>
              <a:cs typeface="Muli"/>
              <a:sym typeface="Muli"/>
            </a:endParaRPr>
          </a:p>
          <a:p>
            <a:pPr marL="457200" lvl="0" indent="0" algn="l" rtl="0">
              <a:lnSpc>
                <a:spcPct val="150000"/>
              </a:lnSpc>
              <a:spcBef>
                <a:spcPts val="0"/>
              </a:spcBef>
              <a:spcAft>
                <a:spcPts val="0"/>
              </a:spcAft>
              <a:buNone/>
            </a:pPr>
            <a:r>
              <a:rPr lang="en" sz="1800">
                <a:latin typeface="Muli"/>
                <a:ea typeface="Muli"/>
                <a:cs typeface="Muli"/>
                <a:sym typeface="Muli"/>
              </a:rPr>
              <a:t>X~Fundamental data</a:t>
            </a:r>
            <a:endParaRPr sz="1800">
              <a:latin typeface="Muli"/>
              <a:ea typeface="Muli"/>
              <a:cs typeface="Muli"/>
              <a:sym typeface="Muli"/>
            </a:endParaRPr>
          </a:p>
          <a:p>
            <a:pPr marL="457200" lvl="0" indent="0" algn="l" rtl="0">
              <a:lnSpc>
                <a:spcPct val="150000"/>
              </a:lnSpc>
              <a:spcBef>
                <a:spcPts val="0"/>
              </a:spcBef>
              <a:spcAft>
                <a:spcPts val="0"/>
              </a:spcAft>
              <a:buNone/>
            </a:pPr>
            <a:r>
              <a:rPr lang="en" sz="1800">
                <a:latin typeface="Muli"/>
                <a:ea typeface="Muli"/>
                <a:cs typeface="Muli"/>
                <a:sym typeface="Muli"/>
              </a:rPr>
              <a:t>y~Average stock price per/Y</a:t>
            </a:r>
            <a:endParaRPr sz="1800">
              <a:latin typeface="Muli"/>
              <a:ea typeface="Muli"/>
              <a:cs typeface="Muli"/>
              <a:sym typeface="Muli"/>
            </a:endParaRPr>
          </a:p>
          <a:p>
            <a:pPr marL="457200" lvl="0" indent="-342900" algn="l" rtl="0">
              <a:lnSpc>
                <a:spcPct val="150000"/>
              </a:lnSpc>
              <a:spcBef>
                <a:spcPts val="0"/>
              </a:spcBef>
              <a:spcAft>
                <a:spcPts val="0"/>
              </a:spcAft>
              <a:buSzPts val="1800"/>
              <a:buFont typeface="Muli"/>
              <a:buChar char="❖"/>
            </a:pPr>
            <a:r>
              <a:rPr lang="en" sz="1800">
                <a:latin typeface="Muli"/>
                <a:ea typeface="Muli"/>
                <a:cs typeface="Muli"/>
                <a:sym typeface="Muli"/>
              </a:rPr>
              <a:t>Check multicollinearity</a:t>
            </a:r>
            <a:endParaRPr sz="1800">
              <a:latin typeface="Muli"/>
              <a:ea typeface="Muli"/>
              <a:cs typeface="Muli"/>
              <a:sym typeface="Muli"/>
            </a:endParaRPr>
          </a:p>
          <a:p>
            <a:pPr marL="457200" lvl="0" indent="-342900" algn="l" rtl="0">
              <a:lnSpc>
                <a:spcPct val="150000"/>
              </a:lnSpc>
              <a:spcBef>
                <a:spcPts val="0"/>
              </a:spcBef>
              <a:spcAft>
                <a:spcPts val="0"/>
              </a:spcAft>
              <a:buSzPts val="1800"/>
              <a:buFont typeface="Muli"/>
              <a:buChar char="❖"/>
            </a:pPr>
            <a:r>
              <a:rPr lang="en" sz="1800">
                <a:latin typeface="Muli"/>
                <a:ea typeface="Muli"/>
                <a:cs typeface="Muli"/>
                <a:sym typeface="Muli"/>
              </a:rPr>
              <a:t>Train Linear regression model </a:t>
            </a:r>
            <a:endParaRPr sz="1800">
              <a:latin typeface="Muli"/>
              <a:ea typeface="Muli"/>
              <a:cs typeface="Muli"/>
              <a:sym typeface="Muli"/>
            </a:endParaRPr>
          </a:p>
          <a:p>
            <a:pPr marL="457200" lvl="0" indent="-342900" algn="l" rtl="0">
              <a:lnSpc>
                <a:spcPct val="150000"/>
              </a:lnSpc>
              <a:spcBef>
                <a:spcPts val="0"/>
              </a:spcBef>
              <a:spcAft>
                <a:spcPts val="0"/>
              </a:spcAft>
              <a:buSzPts val="1800"/>
              <a:buFont typeface="Muli"/>
              <a:buChar char="❖"/>
            </a:pPr>
            <a:r>
              <a:rPr lang="en" sz="1800">
                <a:latin typeface="Muli"/>
                <a:ea typeface="Muli"/>
                <a:cs typeface="Muli"/>
                <a:sym typeface="Muli"/>
              </a:rPr>
              <a:t>Predict and plot the result </a:t>
            </a:r>
            <a:endParaRPr sz="1800">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Linear Regression(OLS)</a:t>
            </a:r>
            <a:endParaRPr/>
          </a:p>
        </p:txBody>
      </p:sp>
      <p:grpSp>
        <p:nvGrpSpPr>
          <p:cNvPr id="278" name="Google Shape;278;p34"/>
          <p:cNvGrpSpPr/>
          <p:nvPr/>
        </p:nvGrpSpPr>
        <p:grpSpPr>
          <a:xfrm rot="5400000">
            <a:off x="8641234" y="411193"/>
            <a:ext cx="278152" cy="345818"/>
            <a:chOff x="0" y="46600"/>
            <a:chExt cx="3121800" cy="5004600"/>
          </a:xfrm>
        </p:grpSpPr>
        <p:sp>
          <p:nvSpPr>
            <p:cNvPr id="279" name="Google Shape;279;p34"/>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4"/>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4"/>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82" name="Google Shape;282;p34"/>
          <p:cNvPicPr preferRelativeResize="0"/>
          <p:nvPr/>
        </p:nvPicPr>
        <p:blipFill rotWithShape="1">
          <a:blip r:embed="rId3">
            <a:alphaModFix/>
          </a:blip>
          <a:srcRect r="39994"/>
          <a:stretch/>
        </p:blipFill>
        <p:spPr>
          <a:xfrm>
            <a:off x="448275" y="1244125"/>
            <a:ext cx="3553750" cy="3796850"/>
          </a:xfrm>
          <a:prstGeom prst="rect">
            <a:avLst/>
          </a:prstGeom>
          <a:noFill/>
          <a:ln>
            <a:noFill/>
          </a:ln>
        </p:spPr>
      </p:pic>
      <p:pic>
        <p:nvPicPr>
          <p:cNvPr id="283" name="Google Shape;283;p34"/>
          <p:cNvPicPr preferRelativeResize="0"/>
          <p:nvPr/>
        </p:nvPicPr>
        <p:blipFill>
          <a:blip r:embed="rId4">
            <a:alphaModFix/>
          </a:blip>
          <a:stretch>
            <a:fillRect/>
          </a:stretch>
        </p:blipFill>
        <p:spPr>
          <a:xfrm>
            <a:off x="4092650" y="1244125"/>
            <a:ext cx="4860575" cy="3065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1620</Words>
  <Application>Microsoft Macintosh PowerPoint</Application>
  <PresentationFormat>On-screen Show (16:9)</PresentationFormat>
  <Paragraphs>199</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Black</vt:lpstr>
      <vt:lpstr>Calibri</vt:lpstr>
      <vt:lpstr>Arial</vt:lpstr>
      <vt:lpstr>Muli</vt:lpstr>
      <vt:lpstr>Roboto</vt:lpstr>
      <vt:lpstr>Simple Light</vt:lpstr>
      <vt:lpstr>Fundamental Analysis &amp; Stock Price Estimation </vt:lpstr>
      <vt:lpstr>Agenda</vt:lpstr>
      <vt:lpstr>Introduction </vt:lpstr>
      <vt:lpstr>Introduction</vt:lpstr>
      <vt:lpstr>Data Visualizations</vt:lpstr>
      <vt:lpstr>Fundamental Analysis</vt:lpstr>
      <vt:lpstr>Our Data - Additional Company Data</vt:lpstr>
      <vt:lpstr>Linear Regression(OLS)</vt:lpstr>
      <vt:lpstr>Linear Regression(OLS)</vt:lpstr>
      <vt:lpstr>Linear Regression(OLS)</vt:lpstr>
      <vt:lpstr>Linear Regression( PanelOLS )</vt:lpstr>
      <vt:lpstr>Stock Price Estimation</vt:lpstr>
      <vt:lpstr>Our Data - Price</vt:lpstr>
      <vt:lpstr>Auto-Arima</vt:lpstr>
      <vt:lpstr>Auto-Arima</vt:lpstr>
      <vt:lpstr>Results</vt:lpstr>
      <vt:lpstr>Uncertainty of Predictions</vt:lpstr>
      <vt:lpstr>Quick Recap of RNN</vt:lpstr>
      <vt:lpstr>LSTM</vt:lpstr>
      <vt:lpstr>LSTM in Time Series Prediction</vt:lpstr>
      <vt:lpstr>Results</vt:lpstr>
      <vt:lpstr>Results</vt:lpstr>
      <vt:lpstr>Model Evaluation: Arima VS LSTM</vt:lpstr>
      <vt:lpstr>Business Insights</vt:lpstr>
      <vt:lpstr>Insights: Percent Change</vt:lpstr>
      <vt:lpstr>Insights: Stock Return</vt:lpstr>
      <vt:lpstr>Insights: Compare different companies</vt:lpstr>
      <vt:lpstr>OLS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Analysis &amp; Stock Price Estimation </dc:title>
  <cp:lastModifiedBy>Feng flora</cp:lastModifiedBy>
  <cp:revision>3</cp:revision>
  <dcterms:modified xsi:type="dcterms:W3CDTF">2019-08-29T05:13:18Z</dcterms:modified>
</cp:coreProperties>
</file>